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20"/>
  </p:notesMasterIdLst>
  <p:handoutMasterIdLst>
    <p:handoutMasterId r:id="rId21"/>
  </p:handoutMasterIdLst>
  <p:sldIdLst>
    <p:sldId id="256" r:id="rId3"/>
    <p:sldId id="262" r:id="rId4"/>
    <p:sldId id="290" r:id="rId5"/>
    <p:sldId id="301" r:id="rId6"/>
    <p:sldId id="284" r:id="rId7"/>
    <p:sldId id="288" r:id="rId8"/>
    <p:sldId id="270" r:id="rId9"/>
    <p:sldId id="292" r:id="rId10"/>
    <p:sldId id="289" r:id="rId11"/>
    <p:sldId id="293" r:id="rId12"/>
    <p:sldId id="294" r:id="rId13"/>
    <p:sldId id="295" r:id="rId14"/>
    <p:sldId id="296" r:id="rId15"/>
    <p:sldId id="304" r:id="rId16"/>
    <p:sldId id="303" r:id="rId17"/>
    <p:sldId id="299" r:id="rId18"/>
    <p:sldId id="300" r:id="rId1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3657"/>
    <a:srgbClr val="D13355"/>
    <a:srgbClr val="CC2E50"/>
    <a:srgbClr val="E39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315" autoAdjust="0"/>
    <p:restoredTop sz="77778" autoAdjust="0"/>
  </p:normalViewPr>
  <p:slideViewPr>
    <p:cSldViewPr>
      <p:cViewPr>
        <p:scale>
          <a:sx n="90" d="100"/>
          <a:sy n="90" d="100"/>
        </p:scale>
        <p:origin x="-324" y="-72"/>
      </p:cViewPr>
      <p:guideLst>
        <p:guide orient="horz" pos="2160"/>
        <p:guide pos="2880"/>
      </p:guideLst>
    </p:cSldViewPr>
  </p:slideViewPr>
  <p:outlineViewPr>
    <p:cViewPr>
      <p:scale>
        <a:sx n="33" d="100"/>
        <a:sy n="33" d="100"/>
      </p:scale>
      <p:origin x="0" y="75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556" y="-108"/>
      </p:cViewPr>
      <p:guideLst>
        <p:guide orient="horz" pos="292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707A19-B5FC-4C41-A57B-A4019CBA6D7D}" type="doc">
      <dgm:prSet loTypeId="urn:microsoft.com/office/officeart/2005/8/layout/cycle6" loCatId="cycle" qsTypeId="urn:microsoft.com/office/officeart/2005/8/quickstyle/simple1" qsCatId="simple" csTypeId="urn:microsoft.com/office/officeart/2005/8/colors/colorful2" csCatId="colorful" phldr="1"/>
      <dgm:spPr/>
      <dgm:t>
        <a:bodyPr/>
        <a:lstStyle/>
        <a:p>
          <a:endParaRPr lang="en-US"/>
        </a:p>
      </dgm:t>
    </dgm:pt>
    <dgm:pt modelId="{9229B893-559A-4C20-82BF-F7B0343BD46B}">
      <dgm:prSet phldrT="[Text]" custT="1"/>
      <dgm:spPr/>
      <dgm:t>
        <a:bodyPr/>
        <a:lstStyle/>
        <a:p>
          <a:r>
            <a:rPr lang="en-US" sz="2000" dirty="0" smtClean="0"/>
            <a:t>Ensure Access</a:t>
          </a:r>
          <a:endParaRPr lang="en-US" sz="2000" dirty="0"/>
        </a:p>
      </dgm:t>
    </dgm:pt>
    <dgm:pt modelId="{C5FFCED2-BCD1-4FD7-9AB5-02B71BDB15C7}" type="parTrans" cxnId="{B0826FCB-3B8D-43B4-BFA3-DEB305C72F26}">
      <dgm:prSet/>
      <dgm:spPr/>
      <dgm:t>
        <a:bodyPr/>
        <a:lstStyle/>
        <a:p>
          <a:endParaRPr lang="en-US"/>
        </a:p>
      </dgm:t>
    </dgm:pt>
    <dgm:pt modelId="{04277D81-9016-4DB1-BEFE-417B93A9ED3F}" type="sibTrans" cxnId="{B0826FCB-3B8D-43B4-BFA3-DEB305C72F26}">
      <dgm:prSet/>
      <dgm:spPr/>
      <dgm:t>
        <a:bodyPr/>
        <a:lstStyle/>
        <a:p>
          <a:endParaRPr lang="en-US"/>
        </a:p>
      </dgm:t>
    </dgm:pt>
    <dgm:pt modelId="{14A86CDA-6DE9-4ED3-9A97-F4CF981F88B5}">
      <dgm:prSet custT="1"/>
      <dgm:spPr/>
      <dgm:t>
        <a:bodyPr/>
        <a:lstStyle/>
        <a:p>
          <a:r>
            <a:rPr lang="en-US" sz="2000" dirty="0" smtClean="0"/>
            <a:t>Raise and Manage Resources</a:t>
          </a:r>
          <a:endParaRPr lang="en-US" sz="2000" dirty="0"/>
        </a:p>
      </dgm:t>
    </dgm:pt>
    <dgm:pt modelId="{7E4D754A-8E4B-4DB5-926A-598B94848B18}" type="parTrans" cxnId="{45B2DED1-169B-472B-8C3E-4213D81AC6B2}">
      <dgm:prSet/>
      <dgm:spPr/>
      <dgm:t>
        <a:bodyPr/>
        <a:lstStyle/>
        <a:p>
          <a:endParaRPr lang="en-US"/>
        </a:p>
      </dgm:t>
    </dgm:pt>
    <dgm:pt modelId="{C8F9C419-B2BF-4114-88BB-3EFFDD0B67C6}" type="sibTrans" cxnId="{45B2DED1-169B-472B-8C3E-4213D81AC6B2}">
      <dgm:prSet/>
      <dgm:spPr/>
      <dgm:t>
        <a:bodyPr/>
        <a:lstStyle/>
        <a:p>
          <a:endParaRPr lang="en-US"/>
        </a:p>
      </dgm:t>
    </dgm:pt>
    <dgm:pt modelId="{5DC21C20-299E-4359-944C-BA04991DD03D}">
      <dgm:prSet custT="1"/>
      <dgm:spPr/>
      <dgm:t>
        <a:bodyPr/>
        <a:lstStyle/>
        <a:p>
          <a:r>
            <a:rPr lang="en-US" sz="2000" dirty="0" smtClean="0"/>
            <a:t>Provide Support to Improve Program Quality</a:t>
          </a:r>
          <a:endParaRPr lang="en-US" sz="2000" dirty="0"/>
        </a:p>
      </dgm:t>
    </dgm:pt>
    <dgm:pt modelId="{692581CD-4B13-4872-A71E-09B4FC00D4F1}" type="parTrans" cxnId="{643B3E4F-FD5F-4216-BE3B-3F0A1D9FD167}">
      <dgm:prSet/>
      <dgm:spPr/>
      <dgm:t>
        <a:bodyPr/>
        <a:lstStyle/>
        <a:p>
          <a:endParaRPr lang="en-US"/>
        </a:p>
      </dgm:t>
    </dgm:pt>
    <dgm:pt modelId="{741E4F04-A791-4F74-A97A-2A3041BDE82D}" type="sibTrans" cxnId="{643B3E4F-FD5F-4216-BE3B-3F0A1D9FD167}">
      <dgm:prSet/>
      <dgm:spPr/>
      <dgm:t>
        <a:bodyPr/>
        <a:lstStyle/>
        <a:p>
          <a:endParaRPr lang="en-US"/>
        </a:p>
      </dgm:t>
    </dgm:pt>
    <dgm:pt modelId="{FFD0E942-8E62-46A8-9A2D-9001704D1049}">
      <dgm:prSet custT="1"/>
      <dgm:spPr/>
      <dgm:t>
        <a:bodyPr/>
        <a:lstStyle/>
        <a:p>
          <a:pPr defTabSz="1422400"/>
          <a:r>
            <a:rPr lang="en-US" sz="2000" dirty="0" smtClean="0"/>
            <a:t>Engage in Strategic Communication</a:t>
          </a:r>
          <a:endParaRPr lang="en-US" sz="2000" dirty="0"/>
        </a:p>
      </dgm:t>
    </dgm:pt>
    <dgm:pt modelId="{54293225-321B-443D-8AA1-3EB1FA5BDC37}" type="parTrans" cxnId="{A4E9A79E-3653-4109-A7DC-3047ECD161DC}">
      <dgm:prSet/>
      <dgm:spPr/>
      <dgm:t>
        <a:bodyPr/>
        <a:lstStyle/>
        <a:p>
          <a:endParaRPr lang="en-US"/>
        </a:p>
      </dgm:t>
    </dgm:pt>
    <dgm:pt modelId="{F587E096-7AA1-483F-ABB3-3836B791E7A8}" type="sibTrans" cxnId="{A4E9A79E-3653-4109-A7DC-3047ECD161DC}">
      <dgm:prSet/>
      <dgm:spPr/>
      <dgm:t>
        <a:bodyPr/>
        <a:lstStyle/>
        <a:p>
          <a:endParaRPr lang="en-US"/>
        </a:p>
      </dgm:t>
    </dgm:pt>
    <dgm:pt modelId="{64AB906A-9973-486A-B04D-BE6F937092E9}">
      <dgm:prSet custT="1"/>
      <dgm:spPr/>
      <dgm:t>
        <a:bodyPr/>
        <a:lstStyle/>
        <a:p>
          <a:r>
            <a:rPr lang="en-US" sz="2000" dirty="0" smtClean="0"/>
            <a:t>Maintain an Effective Governance Structure</a:t>
          </a:r>
          <a:endParaRPr lang="en-US" sz="2000" dirty="0"/>
        </a:p>
      </dgm:t>
    </dgm:pt>
    <dgm:pt modelId="{23A095BF-ABAF-4CBD-B304-947B71F9E439}" type="parTrans" cxnId="{D3D264D1-9DC2-486C-BEE4-EFC16B51CBD8}">
      <dgm:prSet/>
      <dgm:spPr/>
      <dgm:t>
        <a:bodyPr/>
        <a:lstStyle/>
        <a:p>
          <a:endParaRPr lang="en-US"/>
        </a:p>
      </dgm:t>
    </dgm:pt>
    <dgm:pt modelId="{21E37233-4D53-4AFC-840B-75DF9F608925}" type="sibTrans" cxnId="{D3D264D1-9DC2-486C-BEE4-EFC16B51CBD8}">
      <dgm:prSet/>
      <dgm:spPr/>
      <dgm:t>
        <a:bodyPr/>
        <a:lstStyle/>
        <a:p>
          <a:endParaRPr lang="en-US"/>
        </a:p>
      </dgm:t>
    </dgm:pt>
    <dgm:pt modelId="{1DAB5915-5036-4F83-9794-35AAE3F1B6E0}" type="pres">
      <dgm:prSet presAssocID="{81707A19-B5FC-4C41-A57B-A4019CBA6D7D}" presName="cycle" presStyleCnt="0">
        <dgm:presLayoutVars>
          <dgm:dir/>
          <dgm:resizeHandles val="exact"/>
        </dgm:presLayoutVars>
      </dgm:prSet>
      <dgm:spPr/>
      <dgm:t>
        <a:bodyPr/>
        <a:lstStyle/>
        <a:p>
          <a:endParaRPr lang="en-US"/>
        </a:p>
      </dgm:t>
    </dgm:pt>
    <dgm:pt modelId="{6081F51E-7E79-4C29-BD22-CF84D5D375CD}" type="pres">
      <dgm:prSet presAssocID="{9229B893-559A-4C20-82BF-F7B0343BD46B}" presName="node" presStyleLbl="node1" presStyleIdx="0" presStyleCnt="5" custScaleX="104003" custScaleY="126105">
        <dgm:presLayoutVars>
          <dgm:bulletEnabled val="1"/>
        </dgm:presLayoutVars>
      </dgm:prSet>
      <dgm:spPr/>
      <dgm:t>
        <a:bodyPr/>
        <a:lstStyle/>
        <a:p>
          <a:endParaRPr lang="en-US"/>
        </a:p>
      </dgm:t>
    </dgm:pt>
    <dgm:pt modelId="{C462AE4F-2C26-4DDF-9D61-8AE885C1A743}" type="pres">
      <dgm:prSet presAssocID="{9229B893-559A-4C20-82BF-F7B0343BD46B}" presName="spNode" presStyleCnt="0"/>
      <dgm:spPr/>
    </dgm:pt>
    <dgm:pt modelId="{2B58265A-5DC3-4A37-8034-97D238DEE0BA}" type="pres">
      <dgm:prSet presAssocID="{04277D81-9016-4DB1-BEFE-417B93A9ED3F}" presName="sibTrans" presStyleLbl="sibTrans1D1" presStyleIdx="0" presStyleCnt="5"/>
      <dgm:spPr/>
      <dgm:t>
        <a:bodyPr/>
        <a:lstStyle/>
        <a:p>
          <a:endParaRPr lang="en-US"/>
        </a:p>
      </dgm:t>
    </dgm:pt>
    <dgm:pt modelId="{42B0F4A3-9598-4DE2-9FB5-B877623268A4}" type="pres">
      <dgm:prSet presAssocID="{14A86CDA-6DE9-4ED3-9A97-F4CF981F88B5}" presName="node" presStyleLbl="node1" presStyleIdx="1" presStyleCnt="5" custScaleX="98070" custScaleY="139106">
        <dgm:presLayoutVars>
          <dgm:bulletEnabled val="1"/>
        </dgm:presLayoutVars>
      </dgm:prSet>
      <dgm:spPr/>
      <dgm:t>
        <a:bodyPr/>
        <a:lstStyle/>
        <a:p>
          <a:endParaRPr lang="en-US"/>
        </a:p>
      </dgm:t>
    </dgm:pt>
    <dgm:pt modelId="{DEE52C92-79EA-4E69-A302-00D0F1350F72}" type="pres">
      <dgm:prSet presAssocID="{14A86CDA-6DE9-4ED3-9A97-F4CF981F88B5}" presName="spNode" presStyleCnt="0"/>
      <dgm:spPr/>
    </dgm:pt>
    <dgm:pt modelId="{39D288B6-7EEB-48CA-9738-CAE21F02CCF6}" type="pres">
      <dgm:prSet presAssocID="{C8F9C419-B2BF-4114-88BB-3EFFDD0B67C6}" presName="sibTrans" presStyleLbl="sibTrans1D1" presStyleIdx="1" presStyleCnt="5"/>
      <dgm:spPr/>
      <dgm:t>
        <a:bodyPr/>
        <a:lstStyle/>
        <a:p>
          <a:endParaRPr lang="en-US"/>
        </a:p>
      </dgm:t>
    </dgm:pt>
    <dgm:pt modelId="{DE7B64AD-459E-4B82-B644-B492C8B16393}" type="pres">
      <dgm:prSet presAssocID="{5DC21C20-299E-4359-944C-BA04991DD03D}" presName="node" presStyleLbl="node1" presStyleIdx="2" presStyleCnt="5" custScaleX="107937" custScaleY="152873" custRadScaleRad="106253" custRadScaleInc="-8643">
        <dgm:presLayoutVars>
          <dgm:bulletEnabled val="1"/>
        </dgm:presLayoutVars>
      </dgm:prSet>
      <dgm:spPr/>
      <dgm:t>
        <a:bodyPr/>
        <a:lstStyle/>
        <a:p>
          <a:endParaRPr lang="en-US"/>
        </a:p>
      </dgm:t>
    </dgm:pt>
    <dgm:pt modelId="{569A321C-F93B-4CD7-A31A-7F1C72A931C4}" type="pres">
      <dgm:prSet presAssocID="{5DC21C20-299E-4359-944C-BA04991DD03D}" presName="spNode" presStyleCnt="0"/>
      <dgm:spPr/>
    </dgm:pt>
    <dgm:pt modelId="{358FF7CB-72E8-4323-A424-194906D85110}" type="pres">
      <dgm:prSet presAssocID="{741E4F04-A791-4F74-A97A-2A3041BDE82D}" presName="sibTrans" presStyleLbl="sibTrans1D1" presStyleIdx="2" presStyleCnt="5"/>
      <dgm:spPr/>
      <dgm:t>
        <a:bodyPr/>
        <a:lstStyle/>
        <a:p>
          <a:endParaRPr lang="en-US"/>
        </a:p>
      </dgm:t>
    </dgm:pt>
    <dgm:pt modelId="{91A3C160-7FEB-4FE9-B95F-11155DF088A7}" type="pres">
      <dgm:prSet presAssocID="{FFD0E942-8E62-46A8-9A2D-9001704D1049}" presName="node" presStyleLbl="node1" presStyleIdx="3" presStyleCnt="5" custScaleX="129604" custScaleY="151516" custRadScaleRad="103244" custRadScaleInc="15963">
        <dgm:presLayoutVars>
          <dgm:bulletEnabled val="1"/>
        </dgm:presLayoutVars>
      </dgm:prSet>
      <dgm:spPr/>
      <dgm:t>
        <a:bodyPr/>
        <a:lstStyle/>
        <a:p>
          <a:endParaRPr lang="en-US"/>
        </a:p>
      </dgm:t>
    </dgm:pt>
    <dgm:pt modelId="{55C21554-1F8A-4D5F-AAB0-DFDAF5FAFC7F}" type="pres">
      <dgm:prSet presAssocID="{FFD0E942-8E62-46A8-9A2D-9001704D1049}" presName="spNode" presStyleCnt="0"/>
      <dgm:spPr/>
    </dgm:pt>
    <dgm:pt modelId="{8EA16C73-E225-4545-AECB-36FA4F0D6F26}" type="pres">
      <dgm:prSet presAssocID="{F587E096-7AA1-483F-ABB3-3836B791E7A8}" presName="sibTrans" presStyleLbl="sibTrans1D1" presStyleIdx="3" presStyleCnt="5"/>
      <dgm:spPr/>
      <dgm:t>
        <a:bodyPr/>
        <a:lstStyle/>
        <a:p>
          <a:endParaRPr lang="en-US"/>
        </a:p>
      </dgm:t>
    </dgm:pt>
    <dgm:pt modelId="{68E93E07-E35C-4B2A-84DD-324B7CEBF9F1}" type="pres">
      <dgm:prSet presAssocID="{64AB906A-9973-486A-B04D-BE6F937092E9}" presName="node" presStyleLbl="node1" presStyleIdx="4" presStyleCnt="5" custScaleX="109297" custScaleY="139106">
        <dgm:presLayoutVars>
          <dgm:bulletEnabled val="1"/>
        </dgm:presLayoutVars>
      </dgm:prSet>
      <dgm:spPr/>
      <dgm:t>
        <a:bodyPr/>
        <a:lstStyle/>
        <a:p>
          <a:endParaRPr lang="en-US"/>
        </a:p>
      </dgm:t>
    </dgm:pt>
    <dgm:pt modelId="{8EB86C89-A481-4801-9316-D910437F34B9}" type="pres">
      <dgm:prSet presAssocID="{64AB906A-9973-486A-B04D-BE6F937092E9}" presName="spNode" presStyleCnt="0"/>
      <dgm:spPr/>
    </dgm:pt>
    <dgm:pt modelId="{C05646E8-F620-40E5-AA63-854944C222AA}" type="pres">
      <dgm:prSet presAssocID="{21E37233-4D53-4AFC-840B-75DF9F608925}" presName="sibTrans" presStyleLbl="sibTrans1D1" presStyleIdx="4" presStyleCnt="5"/>
      <dgm:spPr/>
      <dgm:t>
        <a:bodyPr/>
        <a:lstStyle/>
        <a:p>
          <a:endParaRPr lang="en-US"/>
        </a:p>
      </dgm:t>
    </dgm:pt>
  </dgm:ptLst>
  <dgm:cxnLst>
    <dgm:cxn modelId="{3C522F3C-4709-4152-BEA0-D011F6E16A58}" type="presOf" srcId="{FFD0E942-8E62-46A8-9A2D-9001704D1049}" destId="{91A3C160-7FEB-4FE9-B95F-11155DF088A7}" srcOrd="0" destOrd="0" presId="urn:microsoft.com/office/officeart/2005/8/layout/cycle6"/>
    <dgm:cxn modelId="{5AE760B3-097D-461D-9032-691AC2362439}" type="presOf" srcId="{64AB906A-9973-486A-B04D-BE6F937092E9}" destId="{68E93E07-E35C-4B2A-84DD-324B7CEBF9F1}" srcOrd="0" destOrd="0" presId="urn:microsoft.com/office/officeart/2005/8/layout/cycle6"/>
    <dgm:cxn modelId="{45B2DED1-169B-472B-8C3E-4213D81AC6B2}" srcId="{81707A19-B5FC-4C41-A57B-A4019CBA6D7D}" destId="{14A86CDA-6DE9-4ED3-9A97-F4CF981F88B5}" srcOrd="1" destOrd="0" parTransId="{7E4D754A-8E4B-4DB5-926A-598B94848B18}" sibTransId="{C8F9C419-B2BF-4114-88BB-3EFFDD0B67C6}"/>
    <dgm:cxn modelId="{1BBF352A-8076-444F-A210-72D9E4F232D2}" type="presOf" srcId="{741E4F04-A791-4F74-A97A-2A3041BDE82D}" destId="{358FF7CB-72E8-4323-A424-194906D85110}" srcOrd="0" destOrd="0" presId="urn:microsoft.com/office/officeart/2005/8/layout/cycle6"/>
    <dgm:cxn modelId="{72AF1584-EF28-4722-9FAF-885C7FA84266}" type="presOf" srcId="{21E37233-4D53-4AFC-840B-75DF9F608925}" destId="{C05646E8-F620-40E5-AA63-854944C222AA}" srcOrd="0" destOrd="0" presId="urn:microsoft.com/office/officeart/2005/8/layout/cycle6"/>
    <dgm:cxn modelId="{69F64DC4-C6F2-40B1-A7C6-2903AC393823}" type="presOf" srcId="{C8F9C419-B2BF-4114-88BB-3EFFDD0B67C6}" destId="{39D288B6-7EEB-48CA-9738-CAE21F02CCF6}" srcOrd="0" destOrd="0" presId="urn:microsoft.com/office/officeart/2005/8/layout/cycle6"/>
    <dgm:cxn modelId="{D9F81D09-AB74-4F69-8D61-4ABFB0A4DC4F}" type="presOf" srcId="{81707A19-B5FC-4C41-A57B-A4019CBA6D7D}" destId="{1DAB5915-5036-4F83-9794-35AAE3F1B6E0}" srcOrd="0" destOrd="0" presId="urn:microsoft.com/office/officeart/2005/8/layout/cycle6"/>
    <dgm:cxn modelId="{17335582-36AF-4817-8856-74DDA7009D0F}" type="presOf" srcId="{5DC21C20-299E-4359-944C-BA04991DD03D}" destId="{DE7B64AD-459E-4B82-B644-B492C8B16393}" srcOrd="0" destOrd="0" presId="urn:microsoft.com/office/officeart/2005/8/layout/cycle6"/>
    <dgm:cxn modelId="{D3D264D1-9DC2-486C-BEE4-EFC16B51CBD8}" srcId="{81707A19-B5FC-4C41-A57B-A4019CBA6D7D}" destId="{64AB906A-9973-486A-B04D-BE6F937092E9}" srcOrd="4" destOrd="0" parTransId="{23A095BF-ABAF-4CBD-B304-947B71F9E439}" sibTransId="{21E37233-4D53-4AFC-840B-75DF9F608925}"/>
    <dgm:cxn modelId="{B349A6B3-5969-4AAD-AA72-57F167CAD3F4}" type="presOf" srcId="{9229B893-559A-4C20-82BF-F7B0343BD46B}" destId="{6081F51E-7E79-4C29-BD22-CF84D5D375CD}" srcOrd="0" destOrd="0" presId="urn:microsoft.com/office/officeart/2005/8/layout/cycle6"/>
    <dgm:cxn modelId="{643B3E4F-FD5F-4216-BE3B-3F0A1D9FD167}" srcId="{81707A19-B5FC-4C41-A57B-A4019CBA6D7D}" destId="{5DC21C20-299E-4359-944C-BA04991DD03D}" srcOrd="2" destOrd="0" parTransId="{692581CD-4B13-4872-A71E-09B4FC00D4F1}" sibTransId="{741E4F04-A791-4F74-A97A-2A3041BDE82D}"/>
    <dgm:cxn modelId="{9A98C717-4875-4DD9-BCF2-23B24835DABA}" type="presOf" srcId="{04277D81-9016-4DB1-BEFE-417B93A9ED3F}" destId="{2B58265A-5DC3-4A37-8034-97D238DEE0BA}" srcOrd="0" destOrd="0" presId="urn:microsoft.com/office/officeart/2005/8/layout/cycle6"/>
    <dgm:cxn modelId="{7425A55D-2CFD-4A09-B41D-C08091B4F146}" type="presOf" srcId="{F587E096-7AA1-483F-ABB3-3836B791E7A8}" destId="{8EA16C73-E225-4545-AECB-36FA4F0D6F26}" srcOrd="0" destOrd="0" presId="urn:microsoft.com/office/officeart/2005/8/layout/cycle6"/>
    <dgm:cxn modelId="{B0826FCB-3B8D-43B4-BFA3-DEB305C72F26}" srcId="{81707A19-B5FC-4C41-A57B-A4019CBA6D7D}" destId="{9229B893-559A-4C20-82BF-F7B0343BD46B}" srcOrd="0" destOrd="0" parTransId="{C5FFCED2-BCD1-4FD7-9AB5-02B71BDB15C7}" sibTransId="{04277D81-9016-4DB1-BEFE-417B93A9ED3F}"/>
    <dgm:cxn modelId="{D10439DE-5D31-499F-8A65-D97CC3A931B2}" type="presOf" srcId="{14A86CDA-6DE9-4ED3-9A97-F4CF981F88B5}" destId="{42B0F4A3-9598-4DE2-9FB5-B877623268A4}" srcOrd="0" destOrd="0" presId="urn:microsoft.com/office/officeart/2005/8/layout/cycle6"/>
    <dgm:cxn modelId="{A4E9A79E-3653-4109-A7DC-3047ECD161DC}" srcId="{81707A19-B5FC-4C41-A57B-A4019CBA6D7D}" destId="{FFD0E942-8E62-46A8-9A2D-9001704D1049}" srcOrd="3" destOrd="0" parTransId="{54293225-321B-443D-8AA1-3EB1FA5BDC37}" sibTransId="{F587E096-7AA1-483F-ABB3-3836B791E7A8}"/>
    <dgm:cxn modelId="{BE286B6C-E98A-4F85-B66E-1FBEE5A5DAD5}" type="presParOf" srcId="{1DAB5915-5036-4F83-9794-35AAE3F1B6E0}" destId="{6081F51E-7E79-4C29-BD22-CF84D5D375CD}" srcOrd="0" destOrd="0" presId="urn:microsoft.com/office/officeart/2005/8/layout/cycle6"/>
    <dgm:cxn modelId="{754B9D44-66B0-4FC4-A4CC-FCD38E57B534}" type="presParOf" srcId="{1DAB5915-5036-4F83-9794-35AAE3F1B6E0}" destId="{C462AE4F-2C26-4DDF-9D61-8AE885C1A743}" srcOrd="1" destOrd="0" presId="urn:microsoft.com/office/officeart/2005/8/layout/cycle6"/>
    <dgm:cxn modelId="{E71CE8A8-DF4F-44F5-A81A-056BEBEBE493}" type="presParOf" srcId="{1DAB5915-5036-4F83-9794-35AAE3F1B6E0}" destId="{2B58265A-5DC3-4A37-8034-97D238DEE0BA}" srcOrd="2" destOrd="0" presId="urn:microsoft.com/office/officeart/2005/8/layout/cycle6"/>
    <dgm:cxn modelId="{CA3C1015-306B-4CC9-A6B3-323B7D205A09}" type="presParOf" srcId="{1DAB5915-5036-4F83-9794-35AAE3F1B6E0}" destId="{42B0F4A3-9598-4DE2-9FB5-B877623268A4}" srcOrd="3" destOrd="0" presId="urn:microsoft.com/office/officeart/2005/8/layout/cycle6"/>
    <dgm:cxn modelId="{661C4E61-4D25-4CD3-9D7D-FFBA97034224}" type="presParOf" srcId="{1DAB5915-5036-4F83-9794-35AAE3F1B6E0}" destId="{DEE52C92-79EA-4E69-A302-00D0F1350F72}" srcOrd="4" destOrd="0" presId="urn:microsoft.com/office/officeart/2005/8/layout/cycle6"/>
    <dgm:cxn modelId="{3E98047B-CF91-4CF8-9F31-AF33F766C25A}" type="presParOf" srcId="{1DAB5915-5036-4F83-9794-35AAE3F1B6E0}" destId="{39D288B6-7EEB-48CA-9738-CAE21F02CCF6}" srcOrd="5" destOrd="0" presId="urn:microsoft.com/office/officeart/2005/8/layout/cycle6"/>
    <dgm:cxn modelId="{014394A0-EEAB-4790-9C7E-18B5C8F4D381}" type="presParOf" srcId="{1DAB5915-5036-4F83-9794-35AAE3F1B6E0}" destId="{DE7B64AD-459E-4B82-B644-B492C8B16393}" srcOrd="6" destOrd="0" presId="urn:microsoft.com/office/officeart/2005/8/layout/cycle6"/>
    <dgm:cxn modelId="{A5655F1A-7913-467C-A047-5F43FE01AAA4}" type="presParOf" srcId="{1DAB5915-5036-4F83-9794-35AAE3F1B6E0}" destId="{569A321C-F93B-4CD7-A31A-7F1C72A931C4}" srcOrd="7" destOrd="0" presId="urn:microsoft.com/office/officeart/2005/8/layout/cycle6"/>
    <dgm:cxn modelId="{C120885C-2650-412B-9A34-1585D80BF7FC}" type="presParOf" srcId="{1DAB5915-5036-4F83-9794-35AAE3F1B6E0}" destId="{358FF7CB-72E8-4323-A424-194906D85110}" srcOrd="8" destOrd="0" presId="urn:microsoft.com/office/officeart/2005/8/layout/cycle6"/>
    <dgm:cxn modelId="{3BFA7749-F5A2-4DD5-8E88-E19F312FFFAE}" type="presParOf" srcId="{1DAB5915-5036-4F83-9794-35AAE3F1B6E0}" destId="{91A3C160-7FEB-4FE9-B95F-11155DF088A7}" srcOrd="9" destOrd="0" presId="urn:microsoft.com/office/officeart/2005/8/layout/cycle6"/>
    <dgm:cxn modelId="{20316DD2-B6FF-4671-89E1-A890024C9C5B}" type="presParOf" srcId="{1DAB5915-5036-4F83-9794-35AAE3F1B6E0}" destId="{55C21554-1F8A-4D5F-AAB0-DFDAF5FAFC7F}" srcOrd="10" destOrd="0" presId="urn:microsoft.com/office/officeart/2005/8/layout/cycle6"/>
    <dgm:cxn modelId="{950F91ED-1188-4698-BEEC-5A5ED116BA56}" type="presParOf" srcId="{1DAB5915-5036-4F83-9794-35AAE3F1B6E0}" destId="{8EA16C73-E225-4545-AECB-36FA4F0D6F26}" srcOrd="11" destOrd="0" presId="urn:microsoft.com/office/officeart/2005/8/layout/cycle6"/>
    <dgm:cxn modelId="{09DE07A6-C942-414F-A966-9B596EBCA728}" type="presParOf" srcId="{1DAB5915-5036-4F83-9794-35AAE3F1B6E0}" destId="{68E93E07-E35C-4B2A-84DD-324B7CEBF9F1}" srcOrd="12" destOrd="0" presId="urn:microsoft.com/office/officeart/2005/8/layout/cycle6"/>
    <dgm:cxn modelId="{498AB31F-DAA8-402B-9B51-AE027FF502BD}" type="presParOf" srcId="{1DAB5915-5036-4F83-9794-35AAE3F1B6E0}" destId="{8EB86C89-A481-4801-9316-D910437F34B9}" srcOrd="13" destOrd="0" presId="urn:microsoft.com/office/officeart/2005/8/layout/cycle6"/>
    <dgm:cxn modelId="{670CFB63-C865-4152-8BC1-981C80466D18}" type="presParOf" srcId="{1DAB5915-5036-4F83-9794-35AAE3F1B6E0}" destId="{C05646E8-F620-40E5-AA63-854944C222AA}"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1F51E-7E79-4C29-BD22-CF84D5D375CD}">
      <dsp:nvSpPr>
        <dsp:cNvPr id="0" name=""/>
        <dsp:cNvSpPr/>
      </dsp:nvSpPr>
      <dsp:spPr>
        <a:xfrm>
          <a:off x="2901346" y="-154001"/>
          <a:ext cx="1518254" cy="1196587"/>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Ensure Access</a:t>
          </a:r>
          <a:endParaRPr lang="en-US" sz="2000" kern="1200" dirty="0"/>
        </a:p>
      </dsp:txBody>
      <dsp:txXfrm>
        <a:off x="2959759" y="-95588"/>
        <a:ext cx="1401428" cy="1079761"/>
      </dsp:txXfrm>
    </dsp:sp>
    <dsp:sp modelId="{2B58265A-5DC3-4A37-8034-97D238DEE0BA}">
      <dsp:nvSpPr>
        <dsp:cNvPr id="0" name=""/>
        <dsp:cNvSpPr/>
      </dsp:nvSpPr>
      <dsp:spPr>
        <a:xfrm>
          <a:off x="1764737" y="444291"/>
          <a:ext cx="3791471" cy="3791471"/>
        </a:xfrm>
        <a:custGeom>
          <a:avLst/>
          <a:gdLst/>
          <a:ahLst/>
          <a:cxnLst/>
          <a:rect l="0" t="0" r="0" b="0"/>
          <a:pathLst>
            <a:path>
              <a:moveTo>
                <a:pt x="2662467" y="161971"/>
              </a:moveTo>
              <a:arcTo wR="1895735" hR="1895735" stAng="17631402" swAng="1488543"/>
            </a:path>
          </a:pathLst>
        </a:custGeom>
        <a:noFill/>
        <a:ln w="100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2B0F4A3-9598-4DE2-9FB5-B877623268A4}">
      <dsp:nvSpPr>
        <dsp:cNvPr id="0" name=""/>
        <dsp:cNvSpPr/>
      </dsp:nvSpPr>
      <dsp:spPr>
        <a:xfrm>
          <a:off x="4747603" y="1094237"/>
          <a:ext cx="1431643" cy="1319951"/>
        </a:xfrm>
        <a:prstGeom prst="roundRect">
          <a:avLst/>
        </a:prstGeom>
        <a:solidFill>
          <a:schemeClr val="accent2">
            <a:hueOff val="-4177743"/>
            <a:satOff val="-10800"/>
            <a:lumOff val="245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Raise and Manage Resources</a:t>
          </a:r>
          <a:endParaRPr lang="en-US" sz="2000" kern="1200" dirty="0"/>
        </a:p>
      </dsp:txBody>
      <dsp:txXfrm>
        <a:off x="4812038" y="1158672"/>
        <a:ext cx="1302773" cy="1191081"/>
      </dsp:txXfrm>
    </dsp:sp>
    <dsp:sp modelId="{39D288B6-7EEB-48CA-9738-CAE21F02CCF6}">
      <dsp:nvSpPr>
        <dsp:cNvPr id="0" name=""/>
        <dsp:cNvSpPr/>
      </dsp:nvSpPr>
      <dsp:spPr>
        <a:xfrm>
          <a:off x="1767849" y="649907"/>
          <a:ext cx="3791471" cy="3791471"/>
        </a:xfrm>
        <a:custGeom>
          <a:avLst/>
          <a:gdLst/>
          <a:ahLst/>
          <a:cxnLst/>
          <a:rect l="0" t="0" r="0" b="0"/>
          <a:pathLst>
            <a:path>
              <a:moveTo>
                <a:pt x="3787406" y="1771666"/>
              </a:moveTo>
              <a:arcTo wR="1895735" hR="1895735" stAng="21374850" swAng="1324116"/>
            </a:path>
          </a:pathLst>
        </a:custGeom>
        <a:noFill/>
        <a:ln w="10000" cap="flat" cmpd="sng" algn="ctr">
          <a:solidFill>
            <a:schemeClr val="accent2">
              <a:hueOff val="-4177743"/>
              <a:satOff val="-10800"/>
              <a:lumOff val="2451"/>
              <a:alphaOff val="0"/>
            </a:schemeClr>
          </a:solidFill>
          <a:prstDash val="solid"/>
        </a:ln>
        <a:effectLst/>
      </dsp:spPr>
      <dsp:style>
        <a:lnRef idx="1">
          <a:scrgbClr r="0" g="0" b="0"/>
        </a:lnRef>
        <a:fillRef idx="0">
          <a:scrgbClr r="0" g="0" b="0"/>
        </a:fillRef>
        <a:effectRef idx="0">
          <a:scrgbClr r="0" g="0" b="0"/>
        </a:effectRef>
        <a:fontRef idx="minor"/>
      </dsp:style>
    </dsp:sp>
    <dsp:sp modelId="{DE7B64AD-459E-4B82-B644-B492C8B16393}">
      <dsp:nvSpPr>
        <dsp:cNvPr id="0" name=""/>
        <dsp:cNvSpPr/>
      </dsp:nvSpPr>
      <dsp:spPr>
        <a:xfrm>
          <a:off x="4114801" y="3148417"/>
          <a:ext cx="1575683" cy="1450583"/>
        </a:xfrm>
        <a:prstGeom prst="roundRect">
          <a:avLst/>
        </a:prstGeom>
        <a:solidFill>
          <a:schemeClr val="accent2">
            <a:hueOff val="-8355485"/>
            <a:satOff val="-21600"/>
            <a:lumOff val="490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Provide Support to Improve Program Quality</a:t>
          </a:r>
          <a:endParaRPr lang="en-US" sz="2000" kern="1200" dirty="0"/>
        </a:p>
      </dsp:txBody>
      <dsp:txXfrm>
        <a:off x="4185613" y="3219229"/>
        <a:ext cx="1434059" cy="1308959"/>
      </dsp:txXfrm>
    </dsp:sp>
    <dsp:sp modelId="{358FF7CB-72E8-4323-A424-194906D85110}">
      <dsp:nvSpPr>
        <dsp:cNvPr id="0" name=""/>
        <dsp:cNvSpPr/>
      </dsp:nvSpPr>
      <dsp:spPr>
        <a:xfrm>
          <a:off x="1808126" y="514244"/>
          <a:ext cx="3791471" cy="3791471"/>
        </a:xfrm>
        <a:custGeom>
          <a:avLst/>
          <a:gdLst/>
          <a:ahLst/>
          <a:cxnLst/>
          <a:rect l="0" t="0" r="0" b="0"/>
          <a:pathLst>
            <a:path>
              <a:moveTo>
                <a:pt x="2299231" y="3748032"/>
              </a:moveTo>
              <a:arcTo wR="1895735" hR="1895735" stAng="4662655" swAng="1363833"/>
            </a:path>
          </a:pathLst>
        </a:custGeom>
        <a:noFill/>
        <a:ln w="10000" cap="flat" cmpd="sng" algn="ctr">
          <a:solidFill>
            <a:schemeClr val="accent2">
              <a:hueOff val="-8355485"/>
              <a:satOff val="-21600"/>
              <a:lumOff val="4902"/>
              <a:alphaOff val="0"/>
            </a:schemeClr>
          </a:solidFill>
          <a:prstDash val="solid"/>
        </a:ln>
        <a:effectLst/>
      </dsp:spPr>
      <dsp:style>
        <a:lnRef idx="1">
          <a:scrgbClr r="0" g="0" b="0"/>
        </a:lnRef>
        <a:fillRef idx="0">
          <a:scrgbClr r="0" g="0" b="0"/>
        </a:fillRef>
        <a:effectRef idx="0">
          <a:scrgbClr r="0" g="0" b="0"/>
        </a:effectRef>
        <a:fontRef idx="minor"/>
      </dsp:style>
    </dsp:sp>
    <dsp:sp modelId="{91A3C160-7FEB-4FE9-B95F-11155DF088A7}">
      <dsp:nvSpPr>
        <dsp:cNvPr id="0" name=""/>
        <dsp:cNvSpPr/>
      </dsp:nvSpPr>
      <dsp:spPr>
        <a:xfrm>
          <a:off x="1460821" y="3124203"/>
          <a:ext cx="1891982" cy="1437707"/>
        </a:xfrm>
        <a:prstGeom prst="roundRect">
          <a:avLst/>
        </a:prstGeom>
        <a:solidFill>
          <a:schemeClr val="accent2">
            <a:hueOff val="-12533228"/>
            <a:satOff val="-32401"/>
            <a:lumOff val="735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422400">
            <a:lnSpc>
              <a:spcPct val="90000"/>
            </a:lnSpc>
            <a:spcBef>
              <a:spcPct val="0"/>
            </a:spcBef>
            <a:spcAft>
              <a:spcPct val="35000"/>
            </a:spcAft>
          </a:pPr>
          <a:r>
            <a:rPr lang="en-US" sz="2000" kern="1200" dirty="0" smtClean="0"/>
            <a:t>Engage in Strategic Communication</a:t>
          </a:r>
          <a:endParaRPr lang="en-US" sz="2000" kern="1200" dirty="0"/>
        </a:p>
      </dsp:txBody>
      <dsp:txXfrm>
        <a:off x="1531004" y="3194386"/>
        <a:ext cx="1751616" cy="1297341"/>
      </dsp:txXfrm>
    </dsp:sp>
    <dsp:sp modelId="{8EA16C73-E225-4545-AECB-36FA4F0D6F26}">
      <dsp:nvSpPr>
        <dsp:cNvPr id="0" name=""/>
        <dsp:cNvSpPr/>
      </dsp:nvSpPr>
      <dsp:spPr>
        <a:xfrm>
          <a:off x="1763915" y="611270"/>
          <a:ext cx="3791471" cy="3791471"/>
        </a:xfrm>
        <a:custGeom>
          <a:avLst/>
          <a:gdLst/>
          <a:ahLst/>
          <a:cxnLst/>
          <a:rect l="0" t="0" r="0" b="0"/>
          <a:pathLst>
            <a:path>
              <a:moveTo>
                <a:pt x="100962" y="2506147"/>
              </a:moveTo>
              <a:arcTo wR="1895735" hR="1895735" stAng="9672994" swAng="1282385"/>
            </a:path>
          </a:pathLst>
        </a:custGeom>
        <a:noFill/>
        <a:ln w="10000" cap="flat" cmpd="sng" algn="ctr">
          <a:solidFill>
            <a:schemeClr val="accent2">
              <a:hueOff val="-12533228"/>
              <a:satOff val="-32401"/>
              <a:lumOff val="7353"/>
              <a:alphaOff val="0"/>
            </a:schemeClr>
          </a:solidFill>
          <a:prstDash val="solid"/>
        </a:ln>
        <a:effectLst/>
      </dsp:spPr>
      <dsp:style>
        <a:lnRef idx="1">
          <a:scrgbClr r="0" g="0" b="0"/>
        </a:lnRef>
        <a:fillRef idx="0">
          <a:scrgbClr r="0" g="0" b="0"/>
        </a:fillRef>
        <a:effectRef idx="0">
          <a:scrgbClr r="0" g="0" b="0"/>
        </a:effectRef>
        <a:fontRef idx="minor"/>
      </dsp:style>
    </dsp:sp>
    <dsp:sp modelId="{68E93E07-E35C-4B2A-84DD-324B7CEBF9F1}">
      <dsp:nvSpPr>
        <dsp:cNvPr id="0" name=""/>
        <dsp:cNvSpPr/>
      </dsp:nvSpPr>
      <dsp:spPr>
        <a:xfrm>
          <a:off x="1059753" y="1094237"/>
          <a:ext cx="1595537" cy="1319951"/>
        </a:xfrm>
        <a:prstGeom prst="roundRect">
          <a:avLst/>
        </a:prstGeom>
        <a:solidFill>
          <a:schemeClr val="accent2">
            <a:hueOff val="-16710970"/>
            <a:satOff val="-43201"/>
            <a:lumOff val="980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Maintain an Effective Governance Structure</a:t>
          </a:r>
          <a:endParaRPr lang="en-US" sz="2000" kern="1200" dirty="0"/>
        </a:p>
      </dsp:txBody>
      <dsp:txXfrm>
        <a:off x="1124188" y="1158672"/>
        <a:ext cx="1466667" cy="1191081"/>
      </dsp:txXfrm>
    </dsp:sp>
    <dsp:sp modelId="{C05646E8-F620-40E5-AA63-854944C222AA}">
      <dsp:nvSpPr>
        <dsp:cNvPr id="0" name=""/>
        <dsp:cNvSpPr/>
      </dsp:nvSpPr>
      <dsp:spPr>
        <a:xfrm>
          <a:off x="1764737" y="444291"/>
          <a:ext cx="3791471" cy="3791471"/>
        </a:xfrm>
        <a:custGeom>
          <a:avLst/>
          <a:gdLst/>
          <a:ahLst/>
          <a:cxnLst/>
          <a:rect l="0" t="0" r="0" b="0"/>
          <a:pathLst>
            <a:path>
              <a:moveTo>
                <a:pt x="472285" y="643696"/>
              </a:moveTo>
              <a:arcTo wR="1895735" hR="1895735" stAng="13280054" swAng="1488543"/>
            </a:path>
          </a:pathLst>
        </a:custGeom>
        <a:noFill/>
        <a:ln w="10000" cap="flat" cmpd="sng" algn="ctr">
          <a:solidFill>
            <a:schemeClr val="accent2">
              <a:hueOff val="-16710970"/>
              <a:satOff val="-43201"/>
              <a:lumOff val="9804"/>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568" tIns="45784" rIns="91568" bIns="4578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568" tIns="45784" rIns="91568" bIns="45784" rtlCol="0"/>
          <a:lstStyle>
            <a:lvl1pPr algn="r" fontAlgn="auto">
              <a:spcBef>
                <a:spcPts val="0"/>
              </a:spcBef>
              <a:spcAft>
                <a:spcPts val="0"/>
              </a:spcAft>
              <a:defRPr sz="1200">
                <a:latin typeface="+mn-lt"/>
              </a:defRPr>
            </a:lvl1pPr>
          </a:lstStyle>
          <a:p>
            <a:pPr>
              <a:defRPr/>
            </a:pPr>
            <a:fld id="{F1DEBAA7-23EE-4C27-81B2-BB7C08CA1D95}" type="datetimeFigureOut">
              <a:rPr lang="en-US"/>
              <a:pPr>
                <a:defRPr/>
              </a:pPr>
              <a:t>3/20/2013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568" tIns="45784" rIns="91568" bIns="45784"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568" tIns="45784" rIns="91568" bIns="45784" rtlCol="0" anchor="b"/>
          <a:lstStyle>
            <a:lvl1pPr algn="r" fontAlgn="auto">
              <a:spcBef>
                <a:spcPts val="0"/>
              </a:spcBef>
              <a:spcAft>
                <a:spcPts val="0"/>
              </a:spcAft>
              <a:defRPr sz="1200">
                <a:latin typeface="+mn-lt"/>
              </a:defRPr>
            </a:lvl1pPr>
          </a:lstStyle>
          <a:p>
            <a:pPr>
              <a:defRPr/>
            </a:pPr>
            <a:fld id="{AC9A631A-A9DD-43C1-B8F3-9D3614552617}" type="slidenum">
              <a:rPr lang="en-US"/>
              <a:pPr>
                <a:defRPr/>
              </a:pPr>
              <a:t>‹#›</a:t>
            </a:fld>
            <a:endParaRPr lang="en-US" dirty="0"/>
          </a:p>
        </p:txBody>
      </p:sp>
    </p:spTree>
    <p:extLst>
      <p:ext uri="{BB962C8B-B14F-4D97-AF65-F5344CB8AC3E}">
        <p14:creationId xmlns:p14="http://schemas.microsoft.com/office/powerpoint/2010/main" val="3499206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568" tIns="45784" rIns="91568" bIns="4578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568" tIns="45784" rIns="91568" bIns="45784" rtlCol="0"/>
          <a:lstStyle>
            <a:lvl1pPr algn="r" fontAlgn="auto">
              <a:spcBef>
                <a:spcPts val="0"/>
              </a:spcBef>
              <a:spcAft>
                <a:spcPts val="0"/>
              </a:spcAft>
              <a:defRPr sz="1200">
                <a:latin typeface="+mn-lt"/>
              </a:defRPr>
            </a:lvl1pPr>
          </a:lstStyle>
          <a:p>
            <a:pPr>
              <a:defRPr/>
            </a:pPr>
            <a:fld id="{00D06F2A-28A1-4821-B07E-84DD76F4CB09}" type="datetimeFigureOut">
              <a:rPr lang="en-US"/>
              <a:pPr>
                <a:defRPr/>
              </a:pPr>
              <a:t>3/20/2013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568" tIns="45784" rIns="91568" bIns="45784"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568" tIns="45784" rIns="91568" bIns="457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568" tIns="45784" rIns="91568" bIns="45784"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568" tIns="45784" rIns="91568" bIns="45784" rtlCol="0" anchor="b"/>
          <a:lstStyle>
            <a:lvl1pPr algn="r" fontAlgn="auto">
              <a:spcBef>
                <a:spcPts val="0"/>
              </a:spcBef>
              <a:spcAft>
                <a:spcPts val="0"/>
              </a:spcAft>
              <a:defRPr sz="1200">
                <a:latin typeface="+mn-lt"/>
              </a:defRPr>
            </a:lvl1pPr>
          </a:lstStyle>
          <a:p>
            <a:pPr>
              <a:defRPr/>
            </a:pPr>
            <a:fld id="{63182A3C-A324-451E-888F-751EBB796E34}" type="slidenum">
              <a:rPr lang="en-US"/>
              <a:pPr>
                <a:defRPr/>
              </a:pPr>
              <a:t>‹#›</a:t>
            </a:fld>
            <a:endParaRPr lang="en-US" dirty="0"/>
          </a:p>
        </p:txBody>
      </p:sp>
    </p:spTree>
    <p:extLst>
      <p:ext uri="{BB962C8B-B14F-4D97-AF65-F5344CB8AC3E}">
        <p14:creationId xmlns:p14="http://schemas.microsoft.com/office/powerpoint/2010/main" val="953701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1400" dirty="0"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E06039-ED54-4BE0-A7E7-3E14E68D30B2}"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I think this slide is great. Might be good to make the point that programs can use real-time data for day-to-day on the ground decision making, but that this process is helpful when looking at complex questions over time or over a large number of partners. </a:t>
            </a:r>
          </a:p>
          <a:p>
            <a:endParaRPr lang="en-US" dirty="0" smtClean="0"/>
          </a:p>
          <a:p>
            <a:r>
              <a:rPr lang="en-US" dirty="0" smtClean="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2287C6C-BA30-4E81-8A61-308A88F90F9E}"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CP: I think this point about developing a schema is an important one. The purpose of this approach to data is not to evaluate programs per se or to pit them against each other, but rather to better understand at a high level what collective impact we’re having on youth. I’m not sure whether or not that’s the way we want to go in Sprockets – some might say that part of the value is uncovering which specific programs are making an impact so we can lift them up, or which consistently fail to make an impact in which case we might need to revisit them – but I think it’s an interesting take on things. </a:t>
            </a:r>
          </a:p>
          <a:p>
            <a:pPr eaLnBrk="1" hangingPunct="1"/>
            <a:endParaRPr lang="en-US" dirty="0" smtClean="0"/>
          </a:p>
          <a:p>
            <a:pPr eaLnBrk="1" hangingPunct="1"/>
            <a:r>
              <a:rPr lang="en-US" dirty="0" smtClean="0"/>
              <a:t>We co-developed this schema for dividing the programs because we recognized that we couldn’t look at each individual program and it didn’t make sense because students were crossing between multiple categories</a:t>
            </a:r>
          </a:p>
          <a:p>
            <a:pPr eaLnBrk="1" hangingPunct="1"/>
            <a:endParaRPr lang="en-US" dirty="0" smtClean="0"/>
          </a:p>
          <a:p>
            <a:pPr eaLnBrk="1" hangingPunct="1"/>
            <a:r>
              <a:rPr lang="en-US" dirty="0" smtClean="0"/>
              <a:t>Adopting a common MIS for providers was an important step in the process that came a couple of years into the project.  Data are now more consistent so that we can look at common metrics, such as days of attendance.</a:t>
            </a:r>
          </a:p>
        </p:txBody>
      </p:sp>
      <p:sp>
        <p:nvSpPr>
          <p:cNvPr id="4" name="Slide Number Placeholder 3"/>
          <p:cNvSpPr>
            <a:spLocks noGrp="1"/>
          </p:cNvSpPr>
          <p:nvPr>
            <p:ph type="sldNum" sz="quarter" idx="5"/>
          </p:nvPr>
        </p:nvSpPr>
        <p:spPr/>
        <p:txBody>
          <a:bodyPr/>
          <a:lstStyle/>
          <a:p>
            <a:pPr>
              <a:defRPr/>
            </a:pPr>
            <a:fld id="{8152C655-B352-4487-B4AB-BBD99592A4A3}"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3182A3C-A324-451E-888F-751EBB796E34}"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defTabSz="908050" eaLnBrk="1" hangingPunct="1">
              <a:spcBef>
                <a:spcPct val="0"/>
              </a:spcBef>
            </a:pPr>
            <a:r>
              <a:rPr lang="en-US" sz="2200" dirty="0" smtClean="0">
                <a:solidFill>
                  <a:schemeClr val="tx2"/>
                </a:solidFill>
                <a:latin typeface="Arial" pitchFamily="34" charset="0"/>
              </a:rPr>
              <a:t>Don’t want to minimize the challenges involved with this  effort.  Huge.  </a:t>
            </a:r>
          </a:p>
          <a:p>
            <a:pPr defTabSz="908050" eaLnBrk="1" hangingPunct="1">
              <a:spcBef>
                <a:spcPct val="0"/>
              </a:spcBef>
            </a:pPr>
            <a:endParaRPr lang="en-US" sz="2200" dirty="0" smtClean="0">
              <a:solidFill>
                <a:schemeClr val="tx2"/>
              </a:solidFill>
              <a:latin typeface="Arial" pitchFamily="34" charset="0"/>
            </a:endParaRPr>
          </a:p>
          <a:p>
            <a:pPr defTabSz="908050" eaLnBrk="1" hangingPunct="1">
              <a:spcBef>
                <a:spcPct val="0"/>
              </a:spcBef>
            </a:pPr>
            <a:r>
              <a:rPr lang="en-US" sz="2200" dirty="0" smtClean="0">
                <a:solidFill>
                  <a:schemeClr val="tx2"/>
                </a:solidFill>
                <a:latin typeface="Arial" pitchFamily="34" charset="0"/>
              </a:rPr>
              <a:t>Three big issues…</a:t>
            </a:r>
          </a:p>
          <a:p>
            <a:pPr defTabSz="908050" eaLnBrk="1" hangingPunct="1">
              <a:spcBef>
                <a:spcPct val="0"/>
              </a:spcBef>
            </a:pPr>
            <a:endParaRPr lang="en-US" sz="2200" dirty="0" smtClean="0">
              <a:solidFill>
                <a:schemeClr val="tx2"/>
              </a:solidFill>
              <a:latin typeface="Arial" pitchFamily="34" charset="0"/>
            </a:endParaRPr>
          </a:p>
          <a:p>
            <a:pPr defTabSz="908050" eaLnBrk="1" hangingPunct="1">
              <a:spcBef>
                <a:spcPct val="0"/>
              </a:spcBef>
            </a:pPr>
            <a:r>
              <a:rPr lang="en-US" sz="2200" dirty="0" smtClean="0">
                <a:solidFill>
                  <a:schemeClr val="tx2"/>
                </a:solidFill>
                <a:latin typeface="Arial" pitchFamily="34" charset="0"/>
              </a:rPr>
              <a:t>Technical issues were the least of this… we know how to do it.  It is the other issues that are hardest to address</a:t>
            </a:r>
          </a:p>
          <a:p>
            <a:pPr defTabSz="908050" eaLnBrk="1" hangingPunct="1">
              <a:spcBef>
                <a:spcPct val="0"/>
              </a:spcBef>
            </a:pPr>
            <a:endParaRPr lang="en-US" sz="2200" dirty="0" smtClean="0">
              <a:solidFill>
                <a:schemeClr val="tx2"/>
              </a:solidFill>
              <a:latin typeface="Arial" pitchFamily="34" charset="0"/>
            </a:endParaRPr>
          </a:p>
          <a:p>
            <a:pPr defTabSz="908050" eaLnBrk="1" hangingPunct="1">
              <a:spcBef>
                <a:spcPct val="0"/>
              </a:spcBef>
            </a:pPr>
            <a:r>
              <a:rPr lang="en-US" sz="2200" dirty="0" smtClean="0">
                <a:solidFill>
                  <a:schemeClr val="tx2"/>
                </a:solidFill>
                <a:latin typeface="Arial" pitchFamily="34" charset="0"/>
              </a:rPr>
              <a:t>Involvement at the director level important to communicate the importance of the YDA;  Leaders also could make decisions of the spot…e.g. SFUSD and City College. [another example of local advantage]</a:t>
            </a:r>
          </a:p>
          <a:p>
            <a:pPr defTabSz="908050" eaLnBrk="1" hangingPunct="1">
              <a:spcBef>
                <a:spcPct val="0"/>
              </a:spcBef>
            </a:pPr>
            <a:r>
              <a:rPr lang="en-US" sz="2200" dirty="0" smtClean="0">
                <a:solidFill>
                  <a:schemeClr val="tx2"/>
                </a:solidFill>
                <a:latin typeface="Arial" pitchFamily="34" charset="0"/>
              </a:rPr>
              <a:t>Churn at upper and middle levels a problem.  At leadership level, the presence of a strong collaborative socialized new leaders often.  At the middle level, it was time-consuming…</a:t>
            </a:r>
          </a:p>
          <a:p>
            <a:pPr defTabSz="908050" eaLnBrk="1" hangingPunct="1">
              <a:spcBef>
                <a:spcPct val="0"/>
              </a:spcBef>
            </a:pPr>
            <a:endParaRPr lang="en-US" sz="2200" dirty="0" smtClean="0">
              <a:solidFill>
                <a:schemeClr val="tx2"/>
              </a:solidFill>
              <a:latin typeface="Arial" pitchFamily="34" charset="0"/>
            </a:endParaRPr>
          </a:p>
          <a:p>
            <a:pPr defTabSz="908050" eaLnBrk="1" hangingPunct="1">
              <a:spcBef>
                <a:spcPct val="0"/>
              </a:spcBef>
            </a:pPr>
            <a:r>
              <a:rPr lang="en-US" sz="2200" dirty="0" smtClean="0">
                <a:solidFill>
                  <a:schemeClr val="tx2"/>
                </a:solidFill>
                <a:latin typeface="Arial" pitchFamily="34" charset="0"/>
              </a:rPr>
              <a:t>Political – trust.  And a climate in the community that supported a community youth development perspective and collaboration.  City and agency leaders critical players in this regard.</a:t>
            </a:r>
          </a:p>
          <a:p>
            <a:pPr defTabSz="908050" eaLnBrk="1" hangingPunct="1">
              <a:spcBef>
                <a:spcPct val="0"/>
              </a:spcBef>
            </a:pPr>
            <a:endParaRPr lang="en-US" sz="2200" dirty="0" smtClean="0">
              <a:solidFill>
                <a:schemeClr val="tx2"/>
              </a:solidFill>
              <a:latin typeface="Arial" pitchFamily="34" charset="0"/>
            </a:endParaRPr>
          </a:p>
          <a:p>
            <a:pPr defTabSz="908050" eaLnBrk="1" hangingPunct="1">
              <a:spcBef>
                <a:spcPct val="0"/>
              </a:spcBef>
            </a:pPr>
            <a:r>
              <a:rPr lang="en-US" sz="2200" dirty="0" smtClean="0">
                <a:solidFill>
                  <a:schemeClr val="tx2"/>
                </a:solidFill>
                <a:latin typeface="Arial" pitchFamily="34" charset="0"/>
              </a:rPr>
              <a:t>At root, challenges of culture, norms of interaction , etc</a:t>
            </a:r>
          </a:p>
          <a:p>
            <a:pPr defTabSz="908050" eaLnBrk="1" hangingPunct="1">
              <a:spcBef>
                <a:spcPct val="0"/>
              </a:spcBef>
            </a:pPr>
            <a:endParaRPr lang="en-US" sz="2200" dirty="0" smtClean="0">
              <a:solidFill>
                <a:schemeClr val="tx2"/>
              </a:solidFill>
              <a:latin typeface="Arial" pitchFamily="34" charset="0"/>
            </a:endParaRPr>
          </a:p>
          <a:p>
            <a:pPr defTabSz="908050" eaLnBrk="1" hangingPunct="1">
              <a:spcBef>
                <a:spcPct val="0"/>
              </a:spcBef>
            </a:pPr>
            <a:endParaRPr lang="en-US" sz="2200" dirty="0" smtClean="0">
              <a:solidFill>
                <a:schemeClr val="tx2"/>
              </a:solidFill>
              <a:latin typeface="Arial" pitchFamily="34" charset="0"/>
            </a:endParaRPr>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731C75-F3FE-40A1-8ABF-0B864DF92588}" type="slidenum">
              <a:rPr lang="en-US" smtClean="0">
                <a:solidFill>
                  <a:srgbClr val="000000"/>
                </a:solidFill>
                <a:latin typeface="Arial" pitchFamily="34" charset="0"/>
              </a:rPr>
              <a:pPr fontAlgn="base">
                <a:spcBef>
                  <a:spcPct val="0"/>
                </a:spcBef>
                <a:spcAft>
                  <a:spcPct val="0"/>
                </a:spcAft>
              </a:pPr>
              <a:t>16</a:t>
            </a:fld>
            <a:endParaRPr lang="en-US" smtClean="0">
              <a:solidFill>
                <a:srgbClr val="000000"/>
              </a:solidFill>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wrap="square" numCol="1" anchor="t" anchorCtr="0" compatLnSpc="1">
            <a:prstTxWarp prst="textNoShape">
              <a:avLst/>
            </a:prstTxWarp>
          </a:bodyPr>
          <a:lstStyle/>
          <a:p>
            <a:pPr>
              <a:buFont typeface="Wingdings" pitchFamily="2" charset="2"/>
              <a:buNone/>
            </a:pPr>
            <a:r>
              <a:rPr lang="en-US" dirty="0" smtClean="0"/>
              <a:t>CP tweaks to the questions: </a:t>
            </a:r>
          </a:p>
          <a:p>
            <a:pPr>
              <a:buFont typeface="Wingdings" pitchFamily="2" charset="2"/>
              <a:buNone/>
            </a:pPr>
            <a:endParaRPr lang="en-US" dirty="0" smtClean="0"/>
          </a:p>
          <a:p>
            <a:pPr>
              <a:buFont typeface="Wingdings" pitchFamily="2" charset="2"/>
              <a:buNone/>
            </a:pPr>
            <a:r>
              <a:rPr lang="en-US" dirty="0" smtClean="0"/>
              <a:t>What are the opportunities you see for using shared data in your organization? In the Sprocket network? Beyond? </a:t>
            </a:r>
          </a:p>
          <a:p>
            <a:pPr>
              <a:buFont typeface="Wingdings" pitchFamily="2" charset="2"/>
              <a:buNone/>
            </a:pPr>
            <a:r>
              <a:rPr lang="en-US" dirty="0" smtClean="0"/>
              <a:t>Who are the stakeholders for out-of-school time data? (or could be framed more broadly as “youth data” – not sure. The purpose of the day is Sprockets, which is OST, but maybe that’s too narrow) How can we engage them?</a:t>
            </a:r>
          </a:p>
          <a:p>
            <a:pPr>
              <a:buFont typeface="Wingdings" pitchFamily="2" charset="2"/>
              <a:buNone/>
            </a:pPr>
            <a:r>
              <a:rPr lang="en-US" dirty="0" smtClean="0"/>
              <a:t>What are some possible guiding principles for working together on shared data?</a:t>
            </a:r>
          </a:p>
          <a:p>
            <a:pPr>
              <a:buFont typeface="Wingdings" pitchFamily="2" charset="2"/>
              <a:buNone/>
            </a:pPr>
            <a:r>
              <a:rPr lang="en-US" dirty="0" smtClean="0"/>
              <a:t>What challenges do you anticipate as we continue building a shared data system in Saint Paul? How can those challenges be addressed? </a:t>
            </a:r>
          </a:p>
          <a:p>
            <a:pPr>
              <a:buFont typeface="Wingdings" pitchFamily="2" charset="2"/>
              <a:buNone/>
            </a:pPr>
            <a:endParaRPr lang="en-US" dirty="0" smtClean="0"/>
          </a:p>
          <a:p>
            <a:pPr>
              <a:buFont typeface="Wingdings" pitchFamily="2" charset="2"/>
              <a:buNone/>
            </a:pPr>
            <a:r>
              <a:rPr lang="en-US" dirty="0" smtClean="0"/>
              <a:t>Part of me wants to just remove this question: What data are currently available?  What additional data would you like to include?</a:t>
            </a:r>
          </a:p>
          <a:p>
            <a:pPr>
              <a:buFont typeface="Wingdings" pitchFamily="2" charset="2"/>
              <a:buNone/>
            </a:pPr>
            <a:r>
              <a:rPr lang="en-US" dirty="0" smtClean="0"/>
              <a:t>I find we often get caught in endless brainstorming of all the data that would be nice to have, and we just end up with a list of every data source under the sun which is completely </a:t>
            </a:r>
            <a:r>
              <a:rPr lang="en-US" dirty="0" err="1" smtClean="0"/>
              <a:t>unactionable</a:t>
            </a:r>
            <a:r>
              <a:rPr lang="en-US" dirty="0" smtClean="0"/>
              <a:t>. We have a hard time focusing people on: 1) what are the questions you want to answer? And 2) how much data is enough to answer those questions?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3182A3C-A324-451E-888F-751EBB796E34}"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p:spPr>
      </p:sp>
      <p:sp>
        <p:nvSpPr>
          <p:cNvPr id="6656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CP: We also sometimes use this quote from the NLC report to frame the idea of a data system in </a:t>
            </a:r>
            <a:r>
              <a:rPr lang="en-US" dirty="0" err="1" smtClean="0"/>
              <a:t>borad</a:t>
            </a:r>
            <a:r>
              <a:rPr lang="en-US" dirty="0" smtClean="0"/>
              <a:t> terms: </a:t>
            </a:r>
            <a:r>
              <a:rPr lang="en-US" i="1" dirty="0" smtClean="0"/>
              <a:t>“To </a:t>
            </a:r>
            <a:r>
              <a:rPr lang="en-US" b="1" i="1" dirty="0" smtClean="0"/>
              <a:t>improve access to critical information</a:t>
            </a:r>
            <a:r>
              <a:rPr lang="en-US" i="1" dirty="0" smtClean="0"/>
              <a:t> – for city leaders, funders, program directors, and front-line staff – cities need both the </a:t>
            </a:r>
            <a:r>
              <a:rPr lang="en-US" b="1" i="1" dirty="0" smtClean="0"/>
              <a:t>technology</a:t>
            </a:r>
            <a:r>
              <a:rPr lang="en-US" i="1" dirty="0" smtClean="0"/>
              <a:t> to track and correlate information on youth participation across dozens of organizations, and </a:t>
            </a:r>
            <a:r>
              <a:rPr lang="en-US" b="1" i="1" dirty="0" smtClean="0"/>
              <a:t>networks of skilled professionals</a:t>
            </a:r>
            <a:r>
              <a:rPr lang="en-US" i="1" dirty="0" smtClean="0"/>
              <a:t> to share, analyze, and act on that information.”</a:t>
            </a:r>
            <a:endParaRPr lang="en-US" dirty="0" smtClean="0"/>
          </a:p>
          <a:p>
            <a:pPr>
              <a:buFontTx/>
              <a:buChar char="-"/>
            </a:pPr>
            <a:r>
              <a:rPr lang="en-US" dirty="0" smtClean="0"/>
              <a:t>National League of Cities (2012). </a:t>
            </a:r>
            <a:r>
              <a:rPr lang="en-US" u="sng" dirty="0" smtClean="0"/>
              <a:t>Building Management Information Systems to Coordinate Citywide Afterschool Programs</a:t>
            </a:r>
          </a:p>
          <a:p>
            <a:pPr>
              <a:buFontTx/>
              <a:buChar char="-"/>
            </a:pPr>
            <a:endParaRPr lang="en-US" u="sng" dirty="0" smtClean="0"/>
          </a:p>
          <a:p>
            <a:pPr>
              <a:buFontTx/>
              <a:buNone/>
            </a:pPr>
            <a:r>
              <a:rPr lang="en-US" u="none" dirty="0" smtClean="0"/>
              <a:t>I</a:t>
            </a:r>
            <a:r>
              <a:rPr lang="en-US" u="none" baseline="0" dirty="0" smtClean="0"/>
              <a:t> think this definition is great.  We incorporated a simplified version visually but will talk more about it verbally.</a:t>
            </a:r>
            <a:endParaRPr lang="en-US" u="non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CP: I think you could go directly from this slide to the last one in this example and cut out the middle steps. This audience shouldn’t need to be walked through in such step-by-step detail; they’ll be ready to make the leap from “afterschool data alone tells us one thing, combining with these other data sources tells us many more things.” </a:t>
            </a:r>
          </a:p>
          <a:p>
            <a:pPr eaLnBrk="1" hangingPunct="1">
              <a:spcBef>
                <a:spcPct val="0"/>
              </a:spcBef>
            </a:pPr>
            <a:endParaRPr lang="en-US" dirty="0" smtClean="0"/>
          </a:p>
          <a:p>
            <a:pPr eaLnBrk="1" hangingPunct="1">
              <a:spcBef>
                <a:spcPct val="0"/>
              </a:spcBef>
            </a:pPr>
            <a:r>
              <a:rPr lang="en-US" dirty="0" smtClean="0"/>
              <a:t>Now, lets think about the value of an integrated data system…walk through a fictional example</a:t>
            </a:r>
          </a:p>
          <a:p>
            <a:pPr eaLnBrk="1" hangingPunct="1">
              <a:spcBef>
                <a:spcPct val="0"/>
              </a:spcBef>
            </a:pPr>
            <a:endParaRPr lang="en-US" dirty="0" smtClean="0"/>
          </a:p>
          <a:p>
            <a:pPr eaLnBrk="1" hangingPunct="1">
              <a:spcBef>
                <a:spcPct val="0"/>
              </a:spcBef>
            </a:pPr>
            <a:r>
              <a:rPr lang="en-US" dirty="0" smtClean="0"/>
              <a:t>Individual level participation data is one step in the right direction.</a:t>
            </a:r>
          </a:p>
          <a:p>
            <a:pPr eaLnBrk="1" hangingPunct="1">
              <a:spcBef>
                <a:spcPct val="0"/>
              </a:spcBef>
            </a:pPr>
            <a:endParaRPr lang="en-US" dirty="0" smtClean="0"/>
          </a:p>
          <a:p>
            <a:pPr eaLnBrk="1" hangingPunct="1">
              <a:spcBef>
                <a:spcPct val="0"/>
              </a:spcBef>
            </a:pPr>
            <a:r>
              <a:rPr lang="en-US" dirty="0" smtClean="0"/>
              <a:t>Question: How many students attended a particular after school program ? </a:t>
            </a:r>
          </a:p>
          <a:p>
            <a:pPr eaLnBrk="1" hangingPunct="1">
              <a:spcBef>
                <a:spcPct val="0"/>
              </a:spcBef>
            </a:pPr>
            <a:endParaRPr lang="en-US" dirty="0" smtClean="0"/>
          </a:p>
          <a:p>
            <a:pPr eaLnBrk="1" hangingPunct="1">
              <a:spcBef>
                <a:spcPct val="0"/>
              </a:spcBef>
            </a:pPr>
            <a:r>
              <a:rPr lang="en-US" dirty="0" smtClean="0"/>
              <a:t>What’s your cut point</a:t>
            </a:r>
          </a:p>
          <a:p>
            <a:pPr eaLnBrk="1" hangingPunct="1">
              <a:spcBef>
                <a:spcPct val="0"/>
              </a:spcBef>
            </a:pPr>
            <a:endParaRPr lang="en-US" dirty="0" smtClean="0">
              <a:sym typeface="Wingdings" pitchFamily="2" charset="2"/>
            </a:endParaRPr>
          </a:p>
          <a:p>
            <a:pPr eaLnBrk="1" hangingPunct="1">
              <a:spcBef>
                <a:spcPct val="0"/>
              </a:spcBef>
            </a:pPr>
            <a:r>
              <a:rPr lang="en-US" dirty="0" smtClean="0"/>
              <a:t>80% of students participated in the after school program </a:t>
            </a:r>
            <a:r>
              <a:rPr lang="en-US" dirty="0" smtClean="0">
                <a:sym typeface="Wingdings" pitchFamily="2" charset="2"/>
              </a:rPr>
              <a:t> data not very actionable</a:t>
            </a:r>
            <a:endParaRPr lang="en-US" dirty="0" smtClean="0"/>
          </a:p>
        </p:txBody>
      </p:sp>
      <p:sp>
        <p:nvSpPr>
          <p:cNvPr id="34819"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1568" tIns="45784" rIns="91568" bIns="45784" anchor="b"/>
          <a:lstStyle/>
          <a:p>
            <a:pPr algn="r"/>
            <a:fld id="{075820F2-3202-4B3D-8964-CEEA110442EA}"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Shared data across multiple stakeholders  yields </a:t>
            </a:r>
            <a:r>
              <a:rPr lang="en-US" b="1" dirty="0" smtClean="0"/>
              <a:t>actionable</a:t>
            </a:r>
            <a:r>
              <a:rPr lang="en-US" dirty="0" smtClean="0"/>
              <a:t> learning</a:t>
            </a:r>
          </a:p>
          <a:p>
            <a:pPr eaLnBrk="1" hangingPunct="1">
              <a:spcBef>
                <a:spcPct val="0"/>
              </a:spcBef>
            </a:pPr>
            <a:endParaRPr lang="en-US" dirty="0" smtClean="0"/>
          </a:p>
          <a:p>
            <a:pPr eaLnBrk="1" hangingPunct="1">
              <a:spcBef>
                <a:spcPct val="0"/>
              </a:spcBef>
            </a:pPr>
            <a:r>
              <a:rPr lang="en-US" dirty="0" smtClean="0"/>
              <a:t>Who might actually use this data?</a:t>
            </a:r>
          </a:p>
          <a:p>
            <a:pPr eaLnBrk="1" hangingPunct="1">
              <a:spcBef>
                <a:spcPct val="0"/>
              </a:spcBef>
            </a:pPr>
            <a:r>
              <a:rPr lang="en-US" dirty="0" smtClean="0"/>
              <a:t>What would they do with it?</a:t>
            </a:r>
          </a:p>
          <a:p>
            <a:pPr eaLnBrk="1" hangingPunct="1">
              <a:spcBef>
                <a:spcPct val="0"/>
              </a:spcBef>
            </a:pPr>
            <a:endParaRPr lang="en-US" dirty="0" smtClean="0"/>
          </a:p>
          <a:p>
            <a:pPr eaLnBrk="1" hangingPunct="1">
              <a:spcBef>
                <a:spcPct val="0"/>
              </a:spcBef>
            </a:pPr>
            <a:r>
              <a:rPr lang="en-US" dirty="0" smtClean="0"/>
              <a:t>Still have lots of questions to sort through…but the linked data provides some clues to supports and action</a:t>
            </a:r>
          </a:p>
          <a:p>
            <a:pPr eaLnBrk="1" hangingPunct="1">
              <a:spcBef>
                <a:spcPct val="0"/>
              </a:spcBef>
            </a:pPr>
            <a:endParaRPr lang="en-US" dirty="0" smtClean="0"/>
          </a:p>
          <a:p>
            <a:pPr eaLnBrk="1" hangingPunct="1">
              <a:spcBef>
                <a:spcPct val="0"/>
              </a:spcBef>
            </a:pPr>
            <a:r>
              <a:rPr lang="en-US" dirty="0" smtClean="0"/>
              <a:t>This</a:t>
            </a:r>
            <a:r>
              <a:rPr lang="en-US" baseline="0" dirty="0" smtClean="0"/>
              <a:t> is not more than after school – we can learn about dosage and look at multiple types of program categories</a:t>
            </a:r>
            <a:endParaRPr lang="en-US" dirty="0" smtClean="0"/>
          </a:p>
        </p:txBody>
      </p:sp>
      <p:sp>
        <p:nvSpPr>
          <p:cNvPr id="40963"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1568" tIns="45784" rIns="91568" bIns="45784" anchor="b"/>
          <a:lstStyle/>
          <a:p>
            <a:pPr algn="r"/>
            <a:fld id="{DFC49081-315A-4E51-B363-DD90E215E35B}" type="slidenum">
              <a:rPr lang="en-US" sz="1200">
                <a:latin typeface="Calibri" pitchFamily="34" charset="0"/>
              </a:rPr>
              <a:pPr algn="r"/>
              <a:t>6</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deeper look at Integrated Data Systems, what makes them work? </a:t>
            </a:r>
          </a:p>
          <a:p>
            <a:pPr eaLnBrk="1" hangingPunct="1">
              <a:spcBef>
                <a:spcPct val="0"/>
              </a:spcBef>
            </a:pPr>
            <a:r>
              <a:rPr lang="en-US" smtClean="0"/>
              <a:t>This is not a comprehensive list…</a:t>
            </a:r>
          </a:p>
          <a:p>
            <a:pPr eaLnBrk="1" hangingPunct="1">
              <a:spcBef>
                <a:spcPct val="0"/>
              </a:spcBef>
            </a:pPr>
            <a:r>
              <a:rPr lang="en-US" smtClean="0"/>
              <a:t>But it does begin to outline a lot of what we think is essential to keep in mind</a:t>
            </a:r>
          </a:p>
        </p:txBody>
      </p:sp>
      <p:sp>
        <p:nvSpPr>
          <p:cNvPr id="43011"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1568" tIns="45784" rIns="91568" bIns="45784" anchor="b"/>
          <a:lstStyle/>
          <a:p>
            <a:pPr algn="r"/>
            <a:fld id="{A296FBD5-8847-4A28-99FD-5E7062A8712F}" type="slidenum">
              <a:rPr lang="en-US" sz="1200">
                <a:latin typeface="Calibri" pitchFamily="34" charset="0"/>
              </a:rPr>
              <a:pPr algn="r"/>
              <a:t>7</a:t>
            </a:fld>
            <a:endParaRPr 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xfrm>
            <a:off x="1106488" y="696913"/>
            <a:ext cx="4648200" cy="3486150"/>
          </a:xfrm>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lIns="92446" tIns="46223" rIns="92446" bIns="46223" numCol="1" anchor="t" anchorCtr="0" compatLnSpc="1">
            <a:prstTxWarp prst="textNoShape">
              <a:avLst/>
            </a:prstTxWarp>
          </a:bodyPr>
          <a:lstStyle/>
          <a:p>
            <a:pPr defTabSz="908050" eaLnBrk="1" hangingPunct="1">
              <a:spcBef>
                <a:spcPct val="0"/>
              </a:spcBef>
            </a:pPr>
            <a:r>
              <a:rPr lang="en-US" sz="2200" dirty="0" smtClean="0">
                <a:solidFill>
                  <a:schemeClr val="tx2"/>
                </a:solidFill>
              </a:rPr>
              <a:t>CP: Any info you can give on how these principles were developed? Is there any kind of advisory group or governing group that keeps watch over them? </a:t>
            </a:r>
          </a:p>
          <a:p>
            <a:pPr defTabSz="908050" eaLnBrk="1" hangingPunct="1">
              <a:spcBef>
                <a:spcPct val="0"/>
              </a:spcBef>
            </a:pPr>
            <a:endParaRPr lang="en-US" sz="2200" dirty="0" smtClean="0">
              <a:solidFill>
                <a:schemeClr val="tx2"/>
              </a:solidFill>
            </a:endParaRPr>
          </a:p>
          <a:p>
            <a:pPr defTabSz="908050" eaLnBrk="1" hangingPunct="1">
              <a:spcBef>
                <a:spcPct val="0"/>
              </a:spcBef>
            </a:pPr>
            <a:r>
              <a:rPr lang="en-US" sz="2200" dirty="0" smtClean="0">
                <a:solidFill>
                  <a:schemeClr val="tx2"/>
                </a:solidFill>
              </a:rPr>
              <a:t>They are formalized explicit</a:t>
            </a:r>
            <a:r>
              <a:rPr lang="en-US" sz="2200" baseline="0" dirty="0" smtClean="0">
                <a:solidFill>
                  <a:schemeClr val="tx2"/>
                </a:solidFill>
              </a:rPr>
              <a:t>ly in the DUAs.  This is core to the center’s values, but we get to translate these in every partnership.  Even though they are formally written into the DUAs, we have a process of figuring out what this looks like with each partner.  But we always naturally come back to these because we find that they are essential to doing the work.  No principals</a:t>
            </a:r>
            <a:r>
              <a:rPr lang="en-US" sz="2200" baseline="0" dirty="0" smtClean="0">
                <a:solidFill>
                  <a:schemeClr val="tx2"/>
                </a:solidFill>
                <a:sym typeface="Wingdings" pitchFamily="2" charset="2"/>
              </a:rPr>
              <a:t> no trust  no data.</a:t>
            </a:r>
            <a:endParaRPr lang="en-US" sz="2200" baseline="0" dirty="0" smtClean="0">
              <a:solidFill>
                <a:schemeClr val="tx2"/>
              </a:solidFill>
            </a:endParaRPr>
          </a:p>
          <a:p>
            <a:pPr defTabSz="908050" eaLnBrk="1" hangingPunct="1">
              <a:spcBef>
                <a:spcPct val="0"/>
              </a:spcBef>
            </a:pPr>
            <a:endParaRPr lang="en-US" sz="2200" dirty="0" smtClean="0">
              <a:solidFill>
                <a:schemeClr val="tx2"/>
              </a:solidFill>
            </a:endParaRPr>
          </a:p>
          <a:p>
            <a:pPr defTabSz="908050" eaLnBrk="1" hangingPunct="1">
              <a:spcBef>
                <a:spcPct val="0"/>
              </a:spcBef>
            </a:pPr>
            <a:r>
              <a:rPr lang="en-US" sz="2200" dirty="0" smtClean="0">
                <a:solidFill>
                  <a:schemeClr val="tx2"/>
                </a:solidFill>
              </a:rPr>
              <a:t>YDA unusual in several respects</a:t>
            </a:r>
          </a:p>
          <a:p>
            <a:pPr defTabSz="908050" eaLnBrk="1" hangingPunct="1">
              <a:spcBef>
                <a:spcPct val="0"/>
              </a:spcBef>
            </a:pPr>
            <a:endParaRPr lang="en-US" sz="2200" dirty="0" smtClean="0">
              <a:solidFill>
                <a:schemeClr val="tx2"/>
              </a:solidFill>
            </a:endParaRPr>
          </a:p>
          <a:p>
            <a:pPr defTabSz="908050" eaLnBrk="1" hangingPunct="1">
              <a:spcBef>
                <a:spcPct val="0"/>
              </a:spcBef>
              <a:buFontTx/>
              <a:buAutoNum type="arabicPeriod"/>
            </a:pPr>
            <a:r>
              <a:rPr lang="en-US" sz="2200" dirty="0" smtClean="0">
                <a:solidFill>
                  <a:schemeClr val="tx2"/>
                </a:solidFill>
              </a:rPr>
              <a:t>Nature of university-community partnership—neutral 3</a:t>
            </a:r>
            <a:r>
              <a:rPr lang="en-US" sz="2200" baseline="30000" dirty="0" smtClean="0">
                <a:solidFill>
                  <a:schemeClr val="tx2"/>
                </a:solidFill>
              </a:rPr>
              <a:t>rd</a:t>
            </a:r>
            <a:r>
              <a:rPr lang="en-US" sz="2200" dirty="0" smtClean="0">
                <a:solidFill>
                  <a:schemeClr val="tx2"/>
                </a:solidFill>
              </a:rPr>
              <a:t> party… takes us out of some of the local politics, we can address many of the data use and confidentiality concerns; we are not evaluating---- we support data collection, analysis and sharing.</a:t>
            </a:r>
          </a:p>
          <a:p>
            <a:pPr defTabSz="908050" eaLnBrk="1" hangingPunct="1">
              <a:spcBef>
                <a:spcPct val="0"/>
              </a:spcBef>
            </a:pPr>
            <a:endParaRPr lang="en-US" sz="2200" dirty="0" smtClean="0">
              <a:solidFill>
                <a:schemeClr val="tx2"/>
              </a:solidFill>
            </a:endParaRPr>
          </a:p>
          <a:p>
            <a:pPr defTabSz="908050" eaLnBrk="1" hangingPunct="1">
              <a:spcBef>
                <a:spcPct val="0"/>
              </a:spcBef>
            </a:pPr>
            <a:r>
              <a:rPr lang="en-US" sz="2200" dirty="0" smtClean="0">
                <a:solidFill>
                  <a:schemeClr val="tx2"/>
                </a:solidFill>
              </a:rPr>
              <a:t>2.   data ownership… many partners told us they could not, would not, contribute their data without such an understanding, and one made formal  DUAs</a:t>
            </a:r>
          </a:p>
          <a:p>
            <a:pPr defTabSz="908050" eaLnBrk="1" hangingPunct="1">
              <a:spcBef>
                <a:spcPct val="0"/>
              </a:spcBef>
            </a:pPr>
            <a:endParaRPr lang="en-US" sz="2200" dirty="0" smtClean="0">
              <a:solidFill>
                <a:schemeClr val="tx2"/>
              </a:solidFill>
            </a:endParaRPr>
          </a:p>
          <a:p>
            <a:pPr defTabSz="908050" eaLnBrk="1" hangingPunct="1">
              <a:spcBef>
                <a:spcPct val="0"/>
              </a:spcBef>
            </a:pPr>
            <a:r>
              <a:rPr lang="en-US" sz="2200" dirty="0" smtClean="0">
                <a:solidFill>
                  <a:schemeClr val="tx2"/>
                </a:solidFill>
              </a:rPr>
              <a:t>3.   User-focus…. Long history of academic research being relatively useless on the ground…  YDA focuses on the user needs… enacting that belief has been sometimes a bumpy road</a:t>
            </a:r>
          </a:p>
          <a:p>
            <a:pPr defTabSz="908050" eaLnBrk="1" hangingPunct="1">
              <a:spcBef>
                <a:spcPct val="0"/>
              </a:spcBef>
              <a:buFontTx/>
              <a:buAutoNum type="arabicPeriod" startAt="2"/>
            </a:pPr>
            <a:endParaRPr lang="en-US" sz="2200" dirty="0" smtClean="0">
              <a:solidFill>
                <a:schemeClr val="tx2"/>
              </a:solidFill>
            </a:endParaRPr>
          </a:p>
          <a:p>
            <a:pPr defTabSz="908050" eaLnBrk="1" hangingPunct="1">
              <a:spcBef>
                <a:spcPct val="0"/>
              </a:spcBef>
              <a:buFontTx/>
              <a:buAutoNum type="arabicPeriod" startAt="4"/>
            </a:pPr>
            <a:r>
              <a:rPr lang="en-US" sz="2200" dirty="0" smtClean="0">
                <a:solidFill>
                  <a:schemeClr val="tx2"/>
                </a:solidFill>
              </a:rPr>
              <a:t>Long term commitment– iterative, design/build/revise approach– partnership is for the long haul.  The more we learn about local contexts and issues, the more useful we can we.</a:t>
            </a:r>
          </a:p>
          <a:p>
            <a:pPr defTabSz="908050" eaLnBrk="1" hangingPunct="1">
              <a:spcBef>
                <a:spcPct val="0"/>
              </a:spcBef>
              <a:buFontTx/>
              <a:buAutoNum type="arabicPeriod" startAt="4"/>
            </a:pPr>
            <a:endParaRPr lang="en-US" sz="2200" dirty="0" smtClean="0">
              <a:solidFill>
                <a:schemeClr val="tx2"/>
              </a:solidFill>
            </a:endParaRPr>
          </a:p>
          <a:p>
            <a:pPr defTabSz="908050" eaLnBrk="1" hangingPunct="1">
              <a:spcBef>
                <a:spcPct val="0"/>
              </a:spcBef>
              <a:buFontTx/>
              <a:buAutoNum type="arabicPeriod" startAt="4"/>
            </a:pPr>
            <a:r>
              <a:rPr lang="en-US" sz="2200" dirty="0" smtClean="0">
                <a:solidFill>
                  <a:schemeClr val="tx2"/>
                </a:solidFill>
              </a:rPr>
              <a:t>Not just about analyses and research, but about community capacity building– for communities to get better and better at understanding what youth need, where opportunities exist and how to meet them</a:t>
            </a:r>
          </a:p>
        </p:txBody>
      </p:sp>
      <p:sp>
        <p:nvSpPr>
          <p:cNvPr id="46083"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2446" tIns="46223" rIns="92446" bIns="46223" anchor="b"/>
          <a:lstStyle/>
          <a:p>
            <a:pPr algn="r"/>
            <a:fld id="{67268730-2BA7-461D-B073-B5D653D29691}" type="slidenum">
              <a:rPr lang="en-US" sz="1200">
                <a:solidFill>
                  <a:srgbClr val="000000"/>
                </a:solidFill>
              </a:rPr>
              <a:pPr algn="r"/>
              <a:t>9</a:t>
            </a:fld>
            <a:endParaRPr 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userDrawn="1"/>
        </p:nvSpPr>
        <p:spPr>
          <a:xfrm>
            <a:off x="-9525" y="6053138"/>
            <a:ext cx="2249488" cy="712787"/>
          </a:xfrm>
          <a:prstGeom prst="rect">
            <a:avLst/>
          </a:prstGeom>
          <a:solidFill>
            <a:srgbClr val="CC2E5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5"/>
          <p:cNvPicPr>
            <a:picLocks noChangeAspect="1" noChangeArrowheads="1"/>
          </p:cNvPicPr>
          <p:nvPr userDrawn="1"/>
        </p:nvPicPr>
        <p:blipFill>
          <a:blip r:embed="rId2" cstate="print"/>
          <a:srcRect/>
          <a:stretch>
            <a:fillRect/>
          </a:stretch>
        </p:blipFill>
        <p:spPr bwMode="auto">
          <a:xfrm>
            <a:off x="241300" y="6057900"/>
            <a:ext cx="1566863" cy="708025"/>
          </a:xfrm>
          <a:prstGeom prst="rect">
            <a:avLst/>
          </a:prstGeom>
          <a:noFill/>
          <a:ln w="9525">
            <a:noFill/>
            <a:miter lim="800000"/>
            <a:headEnd/>
            <a:tailEnd/>
          </a:ln>
        </p:spPr>
      </p:pic>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Footer Placeholder 16"/>
          <p:cNvSpPr>
            <a:spLocks noGrp="1"/>
          </p:cNvSpPr>
          <p:nvPr>
            <p:ph type="ftr" sz="quarter" idx="10"/>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1"/>
          </p:nvPr>
        </p:nvSpPr>
        <p:spPr>
          <a:xfrm>
            <a:off x="8001000" y="228600"/>
            <a:ext cx="838200" cy="381000"/>
          </a:xfrm>
        </p:spPr>
        <p:txBody>
          <a:bodyPr/>
          <a:lstStyle>
            <a:lvl1pPr>
              <a:defRPr>
                <a:solidFill>
                  <a:schemeClr val="tx2"/>
                </a:solidFill>
              </a:defRPr>
            </a:lvl1pPr>
          </a:lstStyle>
          <a:p>
            <a:pPr>
              <a:defRPr/>
            </a:pPr>
            <a:fld id="{472251B6-ABA6-4F29-A1E8-04BF941B13C3}"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2E5DABB-0713-44E0-8474-75C7E6D0D079}" type="datetimeFigureOut">
              <a:rPr lang="en-US"/>
              <a:pPr>
                <a:defRPr/>
              </a:pPr>
              <a:t>3/20/2013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99636C8-EFB1-4471-AD48-F3CF8126E273}"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65242D33-77B4-45D4-80DF-0FF0B5EE0663}" type="datetimeFigureOut">
              <a:rPr lang="en-US"/>
              <a:pPr>
                <a:defRPr/>
              </a:pPr>
              <a:t>3/20/2013</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952D4888-8592-41AE-B0FD-1CB1ED8DAA40}"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2528B6A-7215-4255-8E24-7CFF4932F445}" type="datetimeFigureOut">
              <a:rPr lang="en-US"/>
              <a:pPr>
                <a:defRPr/>
              </a:pPr>
              <a:t>3/20/2013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626EDF-7FF6-43C2-8C85-1FB254A431ED}"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E8A079-77B1-473C-806E-1448FA0CF219}" type="datetimeFigureOut">
              <a:rPr lang="en-US"/>
              <a:pPr>
                <a:defRPr/>
              </a:pPr>
              <a:t>3/20/2013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8BEC15-A3CA-4AEB-819A-560122F8A698}"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F40B10-B0A7-4E7C-BD51-82BCC371E610}" type="datetimeFigureOut">
              <a:rPr lang="en-US"/>
              <a:pPr>
                <a:defRPr/>
              </a:pPr>
              <a:t>3/20/2013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0BFBA3-8807-4E4B-8BB3-F0545566D53D}"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C4407C-6AF2-4DBB-A5FB-0716BA76646E}" type="datetimeFigureOut">
              <a:rPr lang="en-US"/>
              <a:pPr>
                <a:defRPr/>
              </a:pPr>
              <a:t>3/20/2013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11FAA1-A3CB-4A16-BE8D-59E50505CD35}"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75B2970-7367-4A35-9ED4-8F0F64CCE14A}" type="datetimeFigureOut">
              <a:rPr lang="en-US"/>
              <a:pPr>
                <a:defRPr/>
              </a:pPr>
              <a:t>3/20/2013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1C78B69-83C6-4AF1-B06D-139BFFCBE969}" type="slidenum">
              <a:rPr lang="en-US"/>
              <a:pPr>
                <a:defRPr/>
              </a:pPr>
              <a:t>‹#›</a:t>
            </a:fld>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B4C2A8A-20E5-4AFA-844F-7E8523C22CD0}" type="datetimeFigureOut">
              <a:rPr lang="en-US"/>
              <a:pPr>
                <a:defRPr/>
              </a:pPr>
              <a:t>3/20/2013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012361-3A24-43D1-8716-EA1C7743E9FD}" type="slidenum">
              <a:rPr lang="en-US"/>
              <a:pPr>
                <a:defRPr/>
              </a:pPr>
              <a:t>‹#›</a:t>
            </a:fld>
            <a:endParaRPr lang="en-US"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E82F26-7B64-4BEC-B5A6-1B565D05DB91}" type="datetimeFigureOut">
              <a:rPr lang="en-US"/>
              <a:pPr>
                <a:defRPr/>
              </a:pPr>
              <a:t>3/20/2013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E14B6E4-3B1B-462C-BAC5-800BEF11CF91}" type="slidenum">
              <a:rPr lang="en-US"/>
              <a:pPr>
                <a:defRPr/>
              </a:pPr>
              <a:t>‹#›</a:t>
            </a:fld>
            <a:endParaRPr lang="en-US"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C924A1-A8C8-4C42-BCA0-08D48E006E81}" type="datetimeFigureOut">
              <a:rPr lang="en-US"/>
              <a:pPr>
                <a:defRPr/>
              </a:pPr>
              <a:t>3/20/2013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E407C5-9C74-41FE-B602-41476DD3C0C3}"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539F4B33-880D-454F-A0CE-03322D570280}" type="datetimeFigureOut">
              <a:rPr lang="en-US"/>
              <a:pPr>
                <a:defRPr/>
              </a:pPr>
              <a:t>3/20/2013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2D868EF-C745-417B-99C2-D2F4DD6BFBD6}" type="slidenum">
              <a:rPr lang="en-US"/>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AECB8A5-0444-4639-8F3F-8B6D53A39FEF}" type="datetimeFigureOut">
              <a:rPr lang="en-US"/>
              <a:pPr>
                <a:defRPr/>
              </a:pPr>
              <a:t>3/20/2013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D6F8BC-81FC-46BD-8177-57807AD1A95D}" type="slidenum">
              <a:rPr lang="en-US"/>
              <a:pPr>
                <a:defRPr/>
              </a:pPr>
              <a:t>‹#›</a:t>
            </a:fld>
            <a:endParaRPr lang="en-US"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C99213-3946-4DEC-96EC-AEF2A8B33480}" type="datetimeFigureOut">
              <a:rPr lang="en-US"/>
              <a:pPr>
                <a:defRPr/>
              </a:pPr>
              <a:t>3/20/2013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EFFFC8-DD12-4CC5-BE68-C2A512F79A97}" type="slidenum">
              <a:rPr lang="en-US"/>
              <a:pPr>
                <a:defRPr/>
              </a:pPr>
              <a:t>‹#›</a:t>
            </a:fld>
            <a:endParaRPr lang="en-US"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F65E58-D9A9-4A21-A37F-BA71F6F29D5C}" type="datetimeFigureOut">
              <a:rPr lang="en-US"/>
              <a:pPr>
                <a:defRPr/>
              </a:pPr>
              <a:t>3/20/2013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A627A9-8175-44A9-AE42-69610372B673}"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bwMode="white">
          <a:xfrm>
            <a:off x="0" y="4572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5334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1371600" y="5334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609600" y="1828800"/>
            <a:ext cx="7885113" cy="4267200"/>
          </a:xfrm>
        </p:spPr>
        <p:txBody>
          <a:bodyPr/>
          <a:lstStyle>
            <a:lvl1pPr marL="0" indent="0">
              <a:buFont typeface="Wingdings" pitchFamily="2" charset="2"/>
              <a:buChar char="q"/>
              <a:defRPr sz="2800">
                <a:solidFill>
                  <a:schemeClr val="tx2"/>
                </a:solidFill>
              </a:defRPr>
            </a:lvl1pPr>
            <a:lvl2pPr>
              <a:buFont typeface="Wingdings" pitchFamily="2" charset="2"/>
              <a:buChar char="q"/>
              <a:defRPr sz="1800" baseline="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a:p>
            <a:pPr lvl="1"/>
            <a:r>
              <a:rPr lang="en-US" dirty="0" smtClean="0"/>
              <a:t>Level 2</a:t>
            </a:r>
          </a:p>
          <a:p>
            <a:pPr lvl="1"/>
            <a:endParaRPr lang="en-US" dirty="0" smtClean="0"/>
          </a:p>
        </p:txBody>
      </p:sp>
      <p:sp>
        <p:nvSpPr>
          <p:cNvPr id="2" name="Title 1"/>
          <p:cNvSpPr>
            <a:spLocks noGrp="1"/>
          </p:cNvSpPr>
          <p:nvPr>
            <p:ph type="title"/>
          </p:nvPr>
        </p:nvSpPr>
        <p:spPr>
          <a:xfrm>
            <a:off x="1371600" y="533400"/>
            <a:ext cx="7620000" cy="990600"/>
          </a:xfrm>
        </p:spPr>
        <p:txBody>
          <a:bodyPr/>
          <a:lstStyle>
            <a:lvl1pPr algn="l">
              <a:buNone/>
              <a:defRPr sz="4400" b="0" cap="none">
                <a:solidFill>
                  <a:srgbClr val="FFFFFF"/>
                </a:solidFill>
              </a:defRPr>
            </a:lvl1pPr>
          </a:lstStyle>
          <a:p>
            <a:r>
              <a:rPr lang="en-US" dirty="0"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8B891A90-7763-4C29-B488-A74849679BE1}" type="datetimeFigureOut">
              <a:rPr lang="en-US"/>
              <a:pPr>
                <a:defRPr/>
              </a:pPr>
              <a:t>3/20/2013</a:t>
            </a:fld>
            <a:endParaRPr lang="en-US" dirty="0"/>
          </a:p>
        </p:txBody>
      </p:sp>
      <p:sp>
        <p:nvSpPr>
          <p:cNvPr id="8" name="Slide Number Placeholder 12"/>
          <p:cNvSpPr>
            <a:spLocks noGrp="1"/>
          </p:cNvSpPr>
          <p:nvPr>
            <p:ph type="sldNum" sz="quarter" idx="11"/>
          </p:nvPr>
        </p:nvSpPr>
        <p:spPr>
          <a:xfrm>
            <a:off x="0" y="609600"/>
            <a:ext cx="1295400" cy="701675"/>
          </a:xfrm>
        </p:spPr>
        <p:txBody>
          <a:bodyPr>
            <a:noAutofit/>
          </a:bodyPr>
          <a:lstStyle>
            <a:lvl1pPr>
              <a:defRPr sz="2400">
                <a:solidFill>
                  <a:srgbClr val="FFFFFF"/>
                </a:solidFill>
              </a:defRPr>
            </a:lvl1pPr>
          </a:lstStyle>
          <a:p>
            <a:pPr>
              <a:defRPr/>
            </a:pPr>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17954EB4-E8A9-4E05-A9A5-D965A9361686}" type="datetimeFigureOut">
              <a:rPr lang="en-US"/>
              <a:pPr>
                <a:defRPr/>
              </a:pPr>
              <a:t>3/20/2013</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41AF6BCB-EB96-4D24-B3B2-4DD77C01A61E}"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762310DE-2E0A-4F66-A3EF-6489309D2208}" type="datetimeFigureOut">
              <a:rPr lang="en-US"/>
              <a:pPr>
                <a:defRPr/>
              </a:pPr>
              <a:t>3/20/2013</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ED7842BB-1D8B-45D2-9E4B-F6255216C264}"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6365EFA-D676-4C70-96AF-A5235682F1AE}" type="datetimeFigureOut">
              <a:rPr lang="en-US"/>
              <a:pPr>
                <a:defRPr/>
              </a:pPr>
              <a:t>3/20/2013</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82D5998-4D93-48D0-854B-BECCCF62891B}"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D59A1EE-800D-4987-BBAF-F096A41B38BC}" type="datetimeFigureOut">
              <a:rPr lang="en-US"/>
              <a:pPr>
                <a:defRPr/>
              </a:pPr>
              <a:t>3/20/2013</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C2B691A-169A-4D01-9AA3-A166A5FB7069}"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8AA9460-A32E-4CBA-8F79-E3092A2D69E7}" type="datetimeFigureOut">
              <a:rPr lang="en-US"/>
              <a:pPr>
                <a:defRPr/>
              </a:pPr>
              <a:t>3/20/2013</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8862F8D-4F78-4E08-85FA-A04EE889F1E7}"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5EED6949-E92D-432C-9B8E-4DFD0B038FFB}" type="datetimeFigureOut">
              <a:rPr lang="en-US"/>
              <a:pPr>
                <a:defRPr/>
              </a:pPr>
              <a:t>3/20/2013</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202B38E3-12D0-4E98-9AED-48D5F091FC4D}"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631401B0-2091-4B3F-8D7F-257BF8648334}" type="datetimeFigureOut">
              <a:rPr lang="en-US"/>
              <a:pPr>
                <a:defRPr/>
              </a:pPr>
              <a:t>3/20/2013</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C2B5ED44-DD02-4221-B3CC-FF2999909FF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67" r:id="rId1"/>
    <p:sldLayoutId id="2147483755" r:id="rId2"/>
    <p:sldLayoutId id="2147483768" r:id="rId3"/>
    <p:sldLayoutId id="2147483769" r:id="rId4"/>
    <p:sldLayoutId id="2147483770" r:id="rId5"/>
    <p:sldLayoutId id="2147483754" r:id="rId6"/>
    <p:sldLayoutId id="2147483771" r:id="rId7"/>
    <p:sldLayoutId id="2147483753" r:id="rId8"/>
    <p:sldLayoutId id="2147483772" r:id="rId9"/>
    <p:sldLayoutId id="2147483752" r:id="rId10"/>
    <p:sldLayoutId id="2147483773" r:id="rId11"/>
  </p:sldLayoutIdLst>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BB4FCC7-05F9-4159-85F2-52E13CF7BFE7}" type="datetimeFigureOut">
              <a:rPr lang="en-US"/>
              <a:pPr>
                <a:defRPr/>
              </a:pPr>
              <a:t>3/20/2013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820A69C-D057-4B70-8B8E-D46D9F1C1E8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6" r:id="rId1"/>
    <p:sldLayoutId id="2147483765" r:id="rId2"/>
    <p:sldLayoutId id="2147483764" r:id="rId3"/>
    <p:sldLayoutId id="2147483763" r:id="rId4"/>
    <p:sldLayoutId id="2147483762" r:id="rId5"/>
    <p:sldLayoutId id="2147483761" r:id="rId6"/>
    <p:sldLayoutId id="2147483760" r:id="rId7"/>
    <p:sldLayoutId id="2147483759" r:id="rId8"/>
    <p:sldLayoutId id="2147483758" r:id="rId9"/>
    <p:sldLayoutId id="2147483757" r:id="rId10"/>
    <p:sldLayoutId id="2147483756"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3"/>
          <p:cNvSpPr>
            <a:spLocks noGrp="1"/>
          </p:cNvSpPr>
          <p:nvPr>
            <p:ph type="ctrTitle"/>
          </p:nvPr>
        </p:nvSpPr>
        <p:spPr>
          <a:xfrm>
            <a:off x="2362200" y="3505200"/>
            <a:ext cx="6477000" cy="2362200"/>
          </a:xfrm>
        </p:spPr>
        <p:txBody>
          <a:bodyPr/>
          <a:lstStyle/>
          <a:p>
            <a:pPr eaLnBrk="1" hangingPunct="1"/>
            <a:r>
              <a:rPr lang="en-US" cap="none" smtClean="0"/>
              <a:t>BEST PRACTICES FOR A COLLABORATIVE APPROACH TO DATA</a:t>
            </a:r>
          </a:p>
        </p:txBody>
      </p:sp>
      <p:sp>
        <p:nvSpPr>
          <p:cNvPr id="27650" name="Subtitle 2"/>
          <p:cNvSpPr>
            <a:spLocks noGrp="1"/>
          </p:cNvSpPr>
          <p:nvPr>
            <p:ph type="subTitle" idx="1"/>
          </p:nvPr>
        </p:nvSpPr>
        <p:spPr>
          <a:xfrm>
            <a:off x="2362200" y="6049963"/>
            <a:ext cx="6705600" cy="685800"/>
          </a:xfrm>
        </p:spPr>
        <p:txBody>
          <a:bodyPr/>
          <a:lstStyle/>
          <a:p>
            <a:pPr eaLnBrk="1" hangingPunct="1"/>
            <a:r>
              <a:rPr lang="en-US" sz="1600" dirty="0" smtClean="0"/>
              <a:t>Sprockets Network Conference</a:t>
            </a:r>
          </a:p>
          <a:p>
            <a:pPr eaLnBrk="1" hangingPunct="1"/>
            <a:r>
              <a:rPr lang="en-US" sz="1600" dirty="0" smtClean="0"/>
              <a:t>March 8, 2013</a:t>
            </a:r>
          </a:p>
        </p:txBody>
      </p:sp>
      <p:sp>
        <p:nvSpPr>
          <p:cNvPr id="27651" name="TextBox 4"/>
          <p:cNvSpPr txBox="1">
            <a:spLocks noChangeArrowheads="1"/>
          </p:cNvSpPr>
          <p:nvPr/>
        </p:nvSpPr>
        <p:spPr bwMode="auto">
          <a:xfrm>
            <a:off x="762000" y="1295400"/>
            <a:ext cx="7696200" cy="461963"/>
          </a:xfrm>
          <a:prstGeom prst="rect">
            <a:avLst/>
          </a:prstGeom>
          <a:noFill/>
          <a:ln w="9525">
            <a:noFill/>
            <a:miter lim="800000"/>
            <a:headEnd/>
            <a:tailEnd/>
          </a:ln>
        </p:spPr>
        <p:txBody>
          <a:bodyPr>
            <a:spAutoFit/>
          </a:bodyPr>
          <a:lstStyle/>
          <a:p>
            <a:pPr algn="ctr"/>
            <a:endParaRPr lang="en-US" sz="2400">
              <a:latin typeface="Tw Cen MT"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idx="4294967295"/>
          </p:nvPr>
        </p:nvSpPr>
        <p:spPr>
          <a:xfrm>
            <a:off x="1447800" y="533400"/>
            <a:ext cx="7543800" cy="990600"/>
          </a:xfrm>
        </p:spPr>
        <p:txBody>
          <a:bodyPr/>
          <a:lstStyle/>
          <a:p>
            <a:pPr eaLnBrk="1" hangingPunct="1"/>
            <a:r>
              <a:rPr lang="en-US" smtClean="0">
                <a:solidFill>
                  <a:schemeClr val="tx1"/>
                </a:solidFill>
              </a:rPr>
              <a:t>YDA data</a:t>
            </a:r>
          </a:p>
        </p:txBody>
      </p:sp>
      <p:sp>
        <p:nvSpPr>
          <p:cNvPr id="22531" name="Rectangle 3"/>
          <p:cNvSpPr>
            <a:spLocks noGrp="1"/>
          </p:cNvSpPr>
          <p:nvPr>
            <p:ph type="body" idx="4294967295"/>
          </p:nvPr>
        </p:nvSpPr>
        <p:spPr>
          <a:xfrm>
            <a:off x="609600" y="1752600"/>
            <a:ext cx="8153400" cy="4525963"/>
          </a:xfrm>
        </p:spPr>
        <p:txBody>
          <a:bodyPr/>
          <a:lstStyle/>
          <a:p>
            <a:pPr eaLnBrk="1" hangingPunct="1">
              <a:defRPr/>
            </a:pPr>
            <a:r>
              <a:rPr lang="en-US" dirty="0" smtClean="0"/>
              <a:t>School districts – school attendance, achievement scores, discipline</a:t>
            </a:r>
          </a:p>
          <a:p>
            <a:pPr eaLnBrk="1" hangingPunct="1">
              <a:defRPr/>
            </a:pPr>
            <a:r>
              <a:rPr lang="en-US" dirty="0" smtClean="0"/>
              <a:t>Program providers – OST program attendance</a:t>
            </a:r>
          </a:p>
          <a:p>
            <a:pPr eaLnBrk="1" hangingPunct="1">
              <a:defRPr/>
            </a:pPr>
            <a:r>
              <a:rPr lang="en-US" dirty="0" smtClean="0"/>
              <a:t>Public agencies – child welfare, probation, </a:t>
            </a:r>
          </a:p>
          <a:p>
            <a:pPr eaLnBrk="1" hangingPunct="1">
              <a:defRPr/>
            </a:pPr>
            <a:r>
              <a:rPr lang="en-US" dirty="0" smtClean="0"/>
              <a:t>Youth survey data – school climate, health</a:t>
            </a:r>
          </a:p>
          <a:p>
            <a:pPr lvl="1" eaLnBrk="1" hangingPunct="1">
              <a:defRPr/>
            </a:pPr>
            <a:endParaRPr lang="en-US" dirty="0" smtClean="0"/>
          </a:p>
          <a:p>
            <a:pPr marL="0" indent="0" eaLnBrk="1" hangingPunct="1">
              <a:buFont typeface="Wingdings" pitchFamily="2" charset="2"/>
              <a:buNone/>
              <a:defRPr/>
            </a:pPr>
            <a:r>
              <a:rPr lang="en-US" dirty="0" smtClean="0"/>
              <a:t>All data have to be individually identified to be linked across agencies</a:t>
            </a:r>
          </a:p>
          <a:p>
            <a:pPr eaLnBrk="1" hangingPunct="1">
              <a:defRPr/>
            </a:pPr>
            <a:endParaRPr lang="en-US" dirty="0" smtClean="0"/>
          </a:p>
          <a:p>
            <a:pPr eaLnBrk="1" hangingPunct="1">
              <a:defRPr/>
            </a:pPr>
            <a:endParaRPr lang="en-US" dirty="0" smtClean="0"/>
          </a:p>
          <a:p>
            <a:pPr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idx="4294967295"/>
          </p:nvPr>
        </p:nvSpPr>
        <p:spPr>
          <a:xfrm>
            <a:off x="1447800" y="533400"/>
            <a:ext cx="7543800" cy="990600"/>
          </a:xfrm>
        </p:spPr>
        <p:txBody>
          <a:bodyPr/>
          <a:lstStyle/>
          <a:p>
            <a:pPr eaLnBrk="1" hangingPunct="1"/>
            <a:r>
              <a:rPr lang="en-US" smtClean="0">
                <a:solidFill>
                  <a:schemeClr val="tx1"/>
                </a:solidFill>
              </a:rPr>
              <a:t>The YDA process</a:t>
            </a:r>
          </a:p>
        </p:txBody>
      </p:sp>
      <p:pic>
        <p:nvPicPr>
          <p:cNvPr id="48130" name="Picture 2"/>
          <p:cNvPicPr>
            <a:picLocks noChangeAspect="1" noChangeArrowheads="1"/>
          </p:cNvPicPr>
          <p:nvPr/>
        </p:nvPicPr>
        <p:blipFill>
          <a:blip r:embed="rId3" cstate="print"/>
          <a:srcRect/>
          <a:stretch>
            <a:fillRect/>
          </a:stretch>
        </p:blipFill>
        <p:spPr bwMode="auto">
          <a:xfrm>
            <a:off x="762000" y="1524000"/>
            <a:ext cx="7924800" cy="51387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lstStyle/>
          <a:p>
            <a:pPr marL="396875" indent="-396875" eaLnBrk="1" hangingPunct="1">
              <a:defRPr/>
            </a:pPr>
            <a:r>
              <a:rPr lang="en-US" dirty="0" smtClean="0">
                <a:solidFill>
                  <a:schemeClr val="tx1"/>
                </a:solidFill>
              </a:rPr>
              <a:t>Five schools in Redwood City, CA, that provide wrap-around service to students and families</a:t>
            </a:r>
          </a:p>
          <a:p>
            <a:pPr marL="396875" indent="-396875" eaLnBrk="1" hangingPunct="1">
              <a:defRPr/>
            </a:pPr>
            <a:r>
              <a:rPr lang="en-US" dirty="0" smtClean="0">
                <a:solidFill>
                  <a:schemeClr val="tx1"/>
                </a:solidFill>
              </a:rPr>
              <a:t>Questions:</a:t>
            </a:r>
          </a:p>
          <a:p>
            <a:pPr lvl="1" eaLnBrk="1" hangingPunct="1">
              <a:buFont typeface="Wingdings" pitchFamily="2" charset="2"/>
              <a:buChar char="§"/>
              <a:defRPr/>
            </a:pPr>
            <a:r>
              <a:rPr lang="en-US" sz="2400" dirty="0" smtClean="0"/>
              <a:t>What are the participation patterns in services and combinations of services at the community schools?</a:t>
            </a:r>
          </a:p>
          <a:p>
            <a:pPr lvl="1" eaLnBrk="1" hangingPunct="1">
              <a:buFont typeface="Wingdings" pitchFamily="2" charset="2"/>
              <a:buChar char="§"/>
              <a:defRPr/>
            </a:pPr>
            <a:r>
              <a:rPr lang="en-US" sz="2400" dirty="0" smtClean="0"/>
              <a:t>What are the relationships between service participation and student outcomes?</a:t>
            </a:r>
            <a:endParaRPr lang="en-US" sz="2400" dirty="0"/>
          </a:p>
        </p:txBody>
      </p:sp>
      <p:sp>
        <p:nvSpPr>
          <p:cNvPr id="49154" name="Title 1"/>
          <p:cNvSpPr>
            <a:spLocks noGrp="1"/>
          </p:cNvSpPr>
          <p:nvPr>
            <p:ph type="title"/>
          </p:nvPr>
        </p:nvSpPr>
        <p:spPr/>
        <p:txBody>
          <a:bodyPr/>
          <a:lstStyle/>
          <a:p>
            <a:pPr eaLnBrk="1" hangingPunct="1"/>
            <a:r>
              <a:rPr lang="en-US" dirty="0" smtClean="0"/>
              <a:t>Case study: Community schools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type="body" idx="1"/>
          </p:nvPr>
        </p:nvSpPr>
        <p:spPr/>
        <p:txBody>
          <a:bodyPr/>
          <a:lstStyle/>
          <a:p>
            <a:pPr marL="290513" indent="-290513" eaLnBrk="1" hangingPunct="1"/>
            <a:r>
              <a:rPr lang="en-US" dirty="0" smtClean="0">
                <a:solidFill>
                  <a:schemeClr val="tx1"/>
                </a:solidFill>
              </a:rPr>
              <a:t>Linked data on 250 programs and services for youth and families to school data</a:t>
            </a:r>
          </a:p>
          <a:p>
            <a:pPr eaLnBrk="1" hangingPunct="1"/>
            <a:endParaRPr lang="en-US" dirty="0" smtClean="0"/>
          </a:p>
        </p:txBody>
      </p:sp>
      <p:sp>
        <p:nvSpPr>
          <p:cNvPr id="51202" name="Title 1"/>
          <p:cNvSpPr>
            <a:spLocks noGrp="1"/>
          </p:cNvSpPr>
          <p:nvPr>
            <p:ph type="title"/>
          </p:nvPr>
        </p:nvSpPr>
        <p:spPr/>
        <p:txBody>
          <a:bodyPr/>
          <a:lstStyle/>
          <a:p>
            <a:pPr eaLnBrk="1" hangingPunct="1"/>
            <a:r>
              <a:rPr lang="en-US" smtClean="0"/>
              <a:t>Data and analysis</a:t>
            </a:r>
          </a:p>
        </p:txBody>
      </p:sp>
      <p:graphicFrame>
        <p:nvGraphicFramePr>
          <p:cNvPr id="4" name="Table 3"/>
          <p:cNvGraphicFramePr>
            <a:graphicFrameLocks noGrp="1"/>
          </p:cNvGraphicFramePr>
          <p:nvPr/>
        </p:nvGraphicFramePr>
        <p:xfrm>
          <a:off x="533400" y="2971800"/>
          <a:ext cx="7848600" cy="3352800"/>
        </p:xfrm>
        <a:graphic>
          <a:graphicData uri="http://schemas.openxmlformats.org/drawingml/2006/table">
            <a:tbl>
              <a:tblPr firstRow="1" bandRow="1">
                <a:tableStyleId>{5C22544A-7EE6-4342-B048-85BDC9FD1C3A}</a:tableStyleId>
              </a:tblPr>
              <a:tblGrid>
                <a:gridCol w="2616200"/>
                <a:gridCol w="2616200"/>
                <a:gridCol w="2616200"/>
              </a:tblGrid>
              <a:tr h="762000">
                <a:tc>
                  <a:txBody>
                    <a:bodyPr/>
                    <a:lstStyle/>
                    <a:p>
                      <a:pPr algn="ctr"/>
                      <a:r>
                        <a:rPr lang="en-US" sz="2400" b="1" dirty="0" smtClean="0"/>
                        <a:t>Extended Learning</a:t>
                      </a:r>
                      <a:endParaRPr lang="en-US" sz="2400" b="1" dirty="0"/>
                    </a:p>
                  </a:txBody>
                  <a:tcPr/>
                </a:tc>
                <a:tc>
                  <a:txBody>
                    <a:bodyPr/>
                    <a:lstStyle/>
                    <a:p>
                      <a:pPr algn="ctr"/>
                      <a:r>
                        <a:rPr lang="en-US" sz="2400" b="1" dirty="0" smtClean="0"/>
                        <a:t>Family</a:t>
                      </a:r>
                      <a:r>
                        <a:rPr lang="en-US" sz="2400" b="1" baseline="0" dirty="0" smtClean="0"/>
                        <a:t> Engagement</a:t>
                      </a:r>
                      <a:endParaRPr lang="en-US" sz="2400" b="1" dirty="0"/>
                    </a:p>
                  </a:txBody>
                  <a:tcPr/>
                </a:tc>
                <a:tc>
                  <a:txBody>
                    <a:bodyPr/>
                    <a:lstStyle/>
                    <a:p>
                      <a:pPr algn="ctr"/>
                      <a:r>
                        <a:rPr lang="en-US" sz="2400" b="1" dirty="0" smtClean="0"/>
                        <a:t>Support</a:t>
                      </a:r>
                      <a:r>
                        <a:rPr lang="en-US" sz="2400" b="1" baseline="0" dirty="0" smtClean="0"/>
                        <a:t> Services</a:t>
                      </a:r>
                      <a:endParaRPr lang="en-US" sz="2400" b="1" dirty="0"/>
                    </a:p>
                  </a:txBody>
                  <a:tcPr/>
                </a:tc>
              </a:tr>
              <a:tr h="1409700">
                <a:tc>
                  <a:txBody>
                    <a:bodyPr/>
                    <a:lstStyle/>
                    <a:p>
                      <a:pPr marL="174625" indent="-174625">
                        <a:buFont typeface="Arial" pitchFamily="34" charset="0"/>
                        <a:buChar char="•"/>
                      </a:pPr>
                      <a:r>
                        <a:rPr lang="en-US" sz="2000" dirty="0" smtClean="0"/>
                        <a:t>After school</a:t>
                      </a:r>
                      <a:r>
                        <a:rPr lang="en-US" sz="2000" baseline="0" dirty="0" smtClean="0"/>
                        <a:t> programs</a:t>
                      </a:r>
                    </a:p>
                    <a:p>
                      <a:pPr marL="174625" indent="-174625">
                        <a:buFont typeface="Arial" pitchFamily="34" charset="0"/>
                        <a:buChar char="•"/>
                      </a:pPr>
                      <a:r>
                        <a:rPr lang="en-US" sz="2000" baseline="0" dirty="0" smtClean="0"/>
                        <a:t>Summer/Intercession programs</a:t>
                      </a:r>
                    </a:p>
                    <a:p>
                      <a:pPr marL="174625" indent="-174625">
                        <a:buFont typeface="Arial" pitchFamily="34" charset="0"/>
                        <a:buChar char="•"/>
                      </a:pPr>
                      <a:r>
                        <a:rPr lang="en-US" sz="2000" dirty="0" smtClean="0"/>
                        <a:t>Youth</a:t>
                      </a:r>
                      <a:r>
                        <a:rPr lang="en-US" sz="2000" baseline="0" dirty="0" smtClean="0"/>
                        <a:t> leadership</a:t>
                      </a:r>
                      <a:endParaRPr lang="en-US" sz="2000" dirty="0"/>
                    </a:p>
                  </a:txBody>
                  <a:tcPr/>
                </a:tc>
                <a:tc>
                  <a:txBody>
                    <a:bodyPr/>
                    <a:lstStyle/>
                    <a:p>
                      <a:pPr marL="231775" indent="-231775">
                        <a:buFont typeface="Arial" pitchFamily="34" charset="0"/>
                        <a:buChar char="•"/>
                      </a:pPr>
                      <a:r>
                        <a:rPr lang="en-US" sz="2000" dirty="0" smtClean="0"/>
                        <a:t>Parent</a:t>
                      </a:r>
                      <a:r>
                        <a:rPr lang="en-US" sz="2000" baseline="0" dirty="0" smtClean="0"/>
                        <a:t> leadership</a:t>
                      </a:r>
                    </a:p>
                    <a:p>
                      <a:pPr marL="231775" indent="-231775">
                        <a:buFont typeface="Arial" pitchFamily="34" charset="0"/>
                        <a:buChar char="•"/>
                      </a:pPr>
                      <a:r>
                        <a:rPr lang="en-US" sz="2000" baseline="0" dirty="0" smtClean="0"/>
                        <a:t>Parent education classes</a:t>
                      </a:r>
                    </a:p>
                    <a:p>
                      <a:pPr marL="231775" indent="-231775">
                        <a:buFont typeface="Arial" pitchFamily="34" charset="0"/>
                        <a:buChar char="•"/>
                      </a:pPr>
                      <a:r>
                        <a:rPr lang="en-US" sz="2000" baseline="0" dirty="0" smtClean="0"/>
                        <a:t>Parent volunteer opportunities</a:t>
                      </a:r>
                    </a:p>
                    <a:p>
                      <a:pPr marL="231775" indent="-231775">
                        <a:buFont typeface="Arial" pitchFamily="34" charset="0"/>
                        <a:buChar char="•"/>
                      </a:pPr>
                      <a:r>
                        <a:rPr lang="en-US" sz="2000" baseline="0" dirty="0" smtClean="0"/>
                        <a:t>Home-school communications</a:t>
                      </a:r>
                    </a:p>
                    <a:p>
                      <a:pPr marL="231775" indent="-231775">
                        <a:buFont typeface="Arial" pitchFamily="34" charset="0"/>
                        <a:buChar char="•"/>
                      </a:pPr>
                      <a:r>
                        <a:rPr lang="en-US" sz="2000" baseline="0" dirty="0" smtClean="0"/>
                        <a:t>Family social events</a:t>
                      </a:r>
                      <a:endParaRPr lang="en-US" sz="2000" dirty="0"/>
                    </a:p>
                  </a:txBody>
                  <a:tcPr/>
                </a:tc>
                <a:tc>
                  <a:txBody>
                    <a:bodyPr/>
                    <a:lstStyle/>
                    <a:p>
                      <a:pPr marL="231775" indent="-231775">
                        <a:buFont typeface="Arial" pitchFamily="34" charset="0"/>
                        <a:buChar char="•"/>
                      </a:pPr>
                      <a:r>
                        <a:rPr lang="en-US" sz="2000" dirty="0" smtClean="0"/>
                        <a:t>Counseling</a:t>
                      </a:r>
                    </a:p>
                    <a:p>
                      <a:pPr marL="231775" indent="-231775">
                        <a:buFont typeface="Arial" pitchFamily="34" charset="0"/>
                        <a:buChar char="•"/>
                      </a:pPr>
                      <a:r>
                        <a:rPr lang="en-US" sz="2000" dirty="0" smtClean="0"/>
                        <a:t>Family social support</a:t>
                      </a:r>
                      <a:endParaRPr lang="en-US" sz="2000" dirty="0"/>
                    </a:p>
                  </a:txBody>
                  <a:tcPr/>
                </a:tc>
              </a:tr>
            </a:tbl>
          </a:graphicData>
        </a:graphic>
      </p:graphicFrame>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idx="4294967295"/>
          </p:nvPr>
        </p:nvSpPr>
        <p:spPr>
          <a:xfrm>
            <a:off x="1371600" y="533400"/>
            <a:ext cx="8153400" cy="990600"/>
          </a:xfrm>
        </p:spPr>
        <p:txBody>
          <a:bodyPr/>
          <a:lstStyle/>
          <a:p>
            <a:pPr eaLnBrk="1" hangingPunct="1"/>
            <a:r>
              <a:rPr lang="en-US" smtClean="0">
                <a:solidFill>
                  <a:schemeClr val="tx1"/>
                </a:solidFill>
              </a:rPr>
              <a:t>Communicating the data</a:t>
            </a:r>
          </a:p>
        </p:txBody>
      </p:sp>
      <p:sp>
        <p:nvSpPr>
          <p:cNvPr id="53250" name="Rectangle 3"/>
          <p:cNvSpPr>
            <a:spLocks noGrp="1"/>
          </p:cNvSpPr>
          <p:nvPr>
            <p:ph type="body" idx="4294967295"/>
          </p:nvPr>
        </p:nvSpPr>
        <p:spPr>
          <a:xfrm>
            <a:off x="609600" y="1752600"/>
            <a:ext cx="8153400" cy="4525963"/>
          </a:xfrm>
        </p:spPr>
        <p:txBody>
          <a:bodyPr/>
          <a:lstStyle/>
          <a:p>
            <a:pPr eaLnBrk="1" hangingPunct="1">
              <a:buFont typeface="Wingdings" pitchFamily="2" charset="2"/>
              <a:buNone/>
            </a:pPr>
            <a:r>
              <a:rPr lang="en-US" smtClean="0"/>
              <a:t>Annual cycle of:</a:t>
            </a:r>
          </a:p>
          <a:p>
            <a:pPr eaLnBrk="1" hangingPunct="1"/>
            <a:r>
              <a:rPr lang="en-US" smtClean="0"/>
              <a:t>Discussion of initial analysis</a:t>
            </a:r>
          </a:p>
          <a:p>
            <a:pPr eaLnBrk="1" hangingPunct="1"/>
            <a:r>
              <a:rPr lang="en-US" smtClean="0"/>
              <a:t>Presentations to school board and funder</a:t>
            </a:r>
          </a:p>
          <a:p>
            <a:pPr eaLnBrk="1" hangingPunct="1"/>
            <a:r>
              <a:rPr lang="en-US" smtClean="0"/>
              <a:t>“Data talks” with the site coordinators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406400" indent="-406400"/>
            <a:r>
              <a:rPr lang="en-US" dirty="0" smtClean="0"/>
              <a:t>Increasing participation over time, with the majority of students accessing multiple types of services</a:t>
            </a:r>
          </a:p>
          <a:p>
            <a:pPr marL="1046163" lvl="1" indent="-406400"/>
            <a:r>
              <a:rPr lang="en-US" sz="2400" dirty="0" smtClean="0"/>
              <a:t>Actions: Parent leadership and goal setting, program targeting, improving MIS</a:t>
            </a:r>
          </a:p>
          <a:p>
            <a:pPr marL="406400" indent="-406400"/>
            <a:endParaRPr lang="en-US" dirty="0" smtClean="0"/>
          </a:p>
          <a:p>
            <a:pPr marL="406400" indent="-406400"/>
            <a:r>
              <a:rPr lang="en-US" dirty="0" smtClean="0"/>
              <a:t>Family engagement linked to ELD scores, especially combined with extended learning</a:t>
            </a:r>
          </a:p>
          <a:p>
            <a:pPr marL="1046163" lvl="1" indent="-406400"/>
            <a:r>
              <a:rPr lang="en-US" sz="2400" dirty="0" smtClean="0"/>
              <a:t>Actions: Policy to support more community schools, professional development on family engagement, more research</a:t>
            </a:r>
          </a:p>
          <a:p>
            <a:pPr marL="1046163" lvl="1" indent="-406400"/>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Analysis findings and action</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1"/>
          <p:cNvSpPr>
            <a:spLocks noGrp="1"/>
          </p:cNvSpPr>
          <p:nvPr>
            <p:ph type="body" idx="1"/>
          </p:nvPr>
        </p:nvSpPr>
        <p:spPr>
          <a:xfrm>
            <a:off x="609600" y="1828800"/>
            <a:ext cx="7885113" cy="5029200"/>
          </a:xfrm>
        </p:spPr>
        <p:txBody>
          <a:bodyPr/>
          <a:lstStyle/>
          <a:p>
            <a:pPr marL="396875" indent="-396875" eaLnBrk="1" hangingPunct="1">
              <a:spcAft>
                <a:spcPts val="1800"/>
              </a:spcAft>
              <a:buSzPct val="100000"/>
              <a:buFont typeface="Wingdings" pitchFamily="2" charset="2"/>
              <a:buChar char="§"/>
              <a:defRPr/>
            </a:pPr>
            <a:r>
              <a:rPr lang="en-US" dirty="0" smtClean="0">
                <a:solidFill>
                  <a:schemeClr val="tx1"/>
                </a:solidFill>
              </a:rPr>
              <a:t>Technical</a:t>
            </a:r>
            <a:r>
              <a:rPr lang="en-US" dirty="0">
                <a:solidFill>
                  <a:schemeClr val="tx1"/>
                </a:solidFill>
              </a:rPr>
              <a:t>– incomplete, inaccurate, missing data; insufficient </a:t>
            </a:r>
            <a:r>
              <a:rPr lang="en-US" dirty="0" smtClean="0">
                <a:solidFill>
                  <a:schemeClr val="tx1"/>
                </a:solidFill>
              </a:rPr>
              <a:t>capacity</a:t>
            </a:r>
          </a:p>
          <a:p>
            <a:pPr marL="396875" indent="-396875" eaLnBrk="1" hangingPunct="1">
              <a:spcAft>
                <a:spcPts val="1800"/>
              </a:spcAft>
              <a:buSzPct val="100000"/>
              <a:buFont typeface="Wingdings" pitchFamily="2" charset="2"/>
              <a:buChar char="§"/>
              <a:defRPr/>
            </a:pPr>
            <a:r>
              <a:rPr lang="en-US" dirty="0">
                <a:solidFill>
                  <a:schemeClr val="tx1"/>
                </a:solidFill>
              </a:rPr>
              <a:t>Organizational—leaders’ buy in &amp; advocacy; churn; regulatory hurdles</a:t>
            </a:r>
          </a:p>
          <a:p>
            <a:pPr marL="396875" indent="-396875" eaLnBrk="1" hangingPunct="1">
              <a:spcAft>
                <a:spcPts val="1800"/>
              </a:spcAft>
              <a:buSzPct val="100000"/>
              <a:buFont typeface="Wingdings" pitchFamily="2" charset="2"/>
              <a:buChar char="§"/>
              <a:defRPr/>
            </a:pPr>
            <a:r>
              <a:rPr lang="en-US" dirty="0" smtClean="0">
                <a:solidFill>
                  <a:schemeClr val="tx1"/>
                </a:solidFill>
              </a:rPr>
              <a:t>Political—trusting university-based researchers, trusting each other</a:t>
            </a:r>
          </a:p>
          <a:p>
            <a:pPr eaLnBrk="1" hangingPunct="1">
              <a:spcAft>
                <a:spcPts val="1800"/>
              </a:spcAft>
              <a:buSzPct val="100000"/>
              <a:buFont typeface="Wingdings" pitchFamily="2" charset="2"/>
              <a:buNone/>
              <a:defRPr/>
            </a:pPr>
            <a:r>
              <a:rPr lang="en-US" dirty="0" smtClean="0"/>
              <a:t> </a:t>
            </a:r>
          </a:p>
          <a:p>
            <a:pPr marL="119063" indent="-119063" eaLnBrk="1" hangingPunct="1">
              <a:buSzPct val="80000"/>
              <a:buFont typeface="Wingdings" pitchFamily="2" charset="2"/>
              <a:buChar char="§"/>
              <a:defRPr/>
            </a:pPr>
            <a:endParaRPr lang="en-US" dirty="0" smtClean="0"/>
          </a:p>
        </p:txBody>
      </p:sp>
      <p:sp>
        <p:nvSpPr>
          <p:cNvPr id="57346" name="Title 2"/>
          <p:cNvSpPr>
            <a:spLocks noGrp="1"/>
          </p:cNvSpPr>
          <p:nvPr>
            <p:ph type="title"/>
          </p:nvPr>
        </p:nvSpPr>
        <p:spPr/>
        <p:txBody>
          <a:bodyPr/>
          <a:lstStyle/>
          <a:p>
            <a:pPr eaLnBrk="1" hangingPunct="1"/>
            <a:r>
              <a:rPr lang="en-US" smtClean="0">
                <a:solidFill>
                  <a:schemeClr val="tx1"/>
                </a:solidFill>
              </a:rPr>
              <a:t>Challenges to shared data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 Placeholder 1"/>
          <p:cNvSpPr>
            <a:spLocks noGrp="1"/>
          </p:cNvSpPr>
          <p:nvPr>
            <p:ph type="body" idx="1"/>
          </p:nvPr>
        </p:nvSpPr>
        <p:spPr/>
        <p:txBody>
          <a:bodyPr/>
          <a:lstStyle/>
          <a:p>
            <a:pPr marL="465138" indent="-465138"/>
            <a:r>
              <a:rPr lang="en-US" dirty="0" smtClean="0">
                <a:solidFill>
                  <a:schemeClr val="tx1"/>
                </a:solidFill>
              </a:rPr>
              <a:t>What are the opportunities you see for using shared data in your organization? In the Sprocket network? Beyond? </a:t>
            </a:r>
          </a:p>
          <a:p>
            <a:pPr marL="465138" indent="-465138"/>
            <a:r>
              <a:rPr lang="en-US" dirty="0" smtClean="0">
                <a:solidFill>
                  <a:schemeClr val="tx1"/>
                </a:solidFill>
              </a:rPr>
              <a:t>Who are the stakeholders in your data system?  How can we engage them?</a:t>
            </a:r>
          </a:p>
          <a:p>
            <a:pPr marL="465138" indent="-465138"/>
            <a:r>
              <a:rPr lang="en-US" dirty="0" smtClean="0">
                <a:solidFill>
                  <a:schemeClr val="tx1"/>
                </a:solidFill>
              </a:rPr>
              <a:t>What are some possible guiding principles for working together on shared data?</a:t>
            </a:r>
          </a:p>
          <a:p>
            <a:pPr marL="465138" indent="-465138"/>
            <a:r>
              <a:rPr lang="en-US" dirty="0" smtClean="0">
                <a:solidFill>
                  <a:schemeClr val="tx1"/>
                </a:solidFill>
              </a:rPr>
              <a:t>What challenges do you anticipate as we continue building a shared data system in Saint Paul? How can those challenges be addressed? </a:t>
            </a:r>
          </a:p>
        </p:txBody>
      </p:sp>
      <p:sp>
        <p:nvSpPr>
          <p:cNvPr id="59394" name="Title 2"/>
          <p:cNvSpPr>
            <a:spLocks noGrp="1"/>
          </p:cNvSpPr>
          <p:nvPr>
            <p:ph type="title"/>
          </p:nvPr>
        </p:nvSpPr>
        <p:spPr/>
        <p:txBody>
          <a:bodyPr/>
          <a:lstStyle/>
          <a:p>
            <a:r>
              <a:rPr lang="en-US" smtClean="0"/>
              <a:t>Discussion questions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381000" y="2057400"/>
          <a:ext cx="7239000" cy="444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697" name="Title 1"/>
          <p:cNvSpPr>
            <a:spLocks noGrp="1"/>
          </p:cNvSpPr>
          <p:nvPr>
            <p:ph type="title"/>
          </p:nvPr>
        </p:nvSpPr>
        <p:spPr/>
        <p:txBody>
          <a:bodyPr/>
          <a:lstStyle/>
          <a:p>
            <a:pPr eaLnBrk="1" hangingPunct="1"/>
            <a:r>
              <a:rPr lang="en-US" smtClean="0"/>
              <a:t>The role of data</a:t>
            </a:r>
          </a:p>
        </p:txBody>
      </p:sp>
      <p:sp>
        <p:nvSpPr>
          <p:cNvPr id="4" name="Title 1"/>
          <p:cNvSpPr txBox="1">
            <a:spLocks/>
          </p:cNvSpPr>
          <p:nvPr/>
        </p:nvSpPr>
        <p:spPr>
          <a:xfrm>
            <a:off x="228600" y="1676400"/>
            <a:ext cx="2362200" cy="609600"/>
          </a:xfrm>
          <a:prstGeom prst="rect">
            <a:avLst/>
          </a:prstGeom>
        </p:spPr>
        <p:txBody>
          <a:bodyPr anchor="ctr"/>
          <a:lstStyle/>
          <a:p>
            <a:pPr fontAlgn="auto">
              <a:spcAft>
                <a:spcPts val="0"/>
              </a:spcAft>
              <a:defRPr/>
            </a:pPr>
            <a:r>
              <a:rPr lang="en-US" sz="3200" dirty="0">
                <a:latin typeface="+mj-lt"/>
                <a:ea typeface="+mj-ea"/>
                <a:cs typeface="+mj-cs"/>
              </a:rPr>
              <a:t>You are here</a:t>
            </a:r>
          </a:p>
        </p:txBody>
      </p:sp>
      <p:sp>
        <p:nvSpPr>
          <p:cNvPr id="29700" name="TextBox 5"/>
          <p:cNvSpPr txBox="1">
            <a:spLocks noChangeArrowheads="1"/>
          </p:cNvSpPr>
          <p:nvPr/>
        </p:nvSpPr>
        <p:spPr bwMode="auto">
          <a:xfrm>
            <a:off x="2362200" y="3429000"/>
            <a:ext cx="2057400" cy="1190625"/>
          </a:xfrm>
          <a:prstGeom prst="rect">
            <a:avLst/>
          </a:prstGeom>
          <a:noFill/>
          <a:ln w="9525">
            <a:noFill/>
            <a:miter lim="800000"/>
            <a:headEnd/>
            <a:tailEnd/>
          </a:ln>
        </p:spPr>
        <p:txBody>
          <a:bodyPr>
            <a:spAutoFit/>
          </a:bodyPr>
          <a:lstStyle/>
          <a:p>
            <a:pPr algn="ctr"/>
            <a:r>
              <a:rPr lang="en-US" dirty="0">
                <a:latin typeface="Tw Cen MT" pitchFamily="34" charset="0"/>
              </a:rPr>
              <a:t>Integrated Data System </a:t>
            </a:r>
          </a:p>
          <a:p>
            <a:pPr algn="ctr"/>
            <a:r>
              <a:rPr lang="en-US" dirty="0">
                <a:latin typeface="Tw Cen MT" pitchFamily="34" charset="0"/>
              </a:rPr>
              <a:t>Supports all A/S system functions</a:t>
            </a:r>
          </a:p>
        </p:txBody>
      </p:sp>
      <p:sp>
        <p:nvSpPr>
          <p:cNvPr id="29701" name="Line 8"/>
          <p:cNvSpPr>
            <a:spLocks noChangeShapeType="1"/>
          </p:cNvSpPr>
          <p:nvPr/>
        </p:nvSpPr>
        <p:spPr bwMode="auto">
          <a:xfrm>
            <a:off x="1524000" y="2209800"/>
            <a:ext cx="1066800" cy="1219200"/>
          </a:xfrm>
          <a:prstGeom prst="line">
            <a:avLst/>
          </a:prstGeom>
          <a:noFill/>
          <a:ln w="31750">
            <a:solidFill>
              <a:schemeClr val="accent1"/>
            </a:solidFill>
            <a:round/>
            <a:headEnd/>
            <a:tailEnd type="triangle" w="med" len="med"/>
          </a:ln>
        </p:spPr>
        <p:txBody>
          <a:bodyPr/>
          <a:lstStyle/>
          <a:p>
            <a:endParaRPr lang="en-US"/>
          </a:p>
        </p:txBody>
      </p:sp>
      <p:sp>
        <p:nvSpPr>
          <p:cNvPr id="11" name="AutoShape 7"/>
          <p:cNvSpPr>
            <a:spLocks noChangeArrowheads="1"/>
          </p:cNvSpPr>
          <p:nvPr/>
        </p:nvSpPr>
        <p:spPr bwMode="auto">
          <a:xfrm>
            <a:off x="6096000" y="3810000"/>
            <a:ext cx="1295400" cy="11430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2" name="AutoShape 8"/>
          <p:cNvSpPr>
            <a:spLocks noChangeArrowheads="1"/>
          </p:cNvSpPr>
          <p:nvPr/>
        </p:nvSpPr>
        <p:spPr bwMode="auto">
          <a:xfrm>
            <a:off x="7467600" y="2971800"/>
            <a:ext cx="1447800" cy="2971800"/>
          </a:xfrm>
          <a:prstGeom prst="flowChartAlternateProcess">
            <a:avLst/>
          </a:prstGeom>
          <a:solidFill>
            <a:schemeClr val="accent2"/>
          </a:solidFill>
          <a:ln w="9525">
            <a:solidFill>
              <a:schemeClr val="tx1"/>
            </a:solidFill>
            <a:miter lim="800000"/>
            <a:headEnd/>
            <a:tailEnd/>
          </a:ln>
          <a:effectLst/>
        </p:spPr>
        <p:txBody>
          <a:bodyPr wrap="none" anchor="ctr"/>
          <a:lstStyle/>
          <a:p>
            <a:pPr algn="ctr"/>
            <a:r>
              <a:rPr lang="en-US" dirty="0"/>
              <a:t>Improved</a:t>
            </a:r>
          </a:p>
          <a:p>
            <a:pPr algn="ctr"/>
            <a:r>
              <a:rPr lang="en-US" dirty="0"/>
              <a:t>Outcomes</a:t>
            </a:r>
          </a:p>
          <a:p>
            <a:pPr algn="ctr"/>
            <a:r>
              <a:rPr lang="en-US" dirty="0"/>
              <a:t>For</a:t>
            </a:r>
          </a:p>
          <a:p>
            <a:pPr algn="ctr"/>
            <a:r>
              <a:rPr lang="en-US" dirty="0"/>
              <a:t>Youth</a:t>
            </a:r>
          </a:p>
          <a:p>
            <a:pPr algn="ct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a:xfrm>
            <a:off x="1447800" y="457200"/>
            <a:ext cx="7696200" cy="990600"/>
          </a:xfrm>
        </p:spPr>
        <p:txBody>
          <a:bodyPr/>
          <a:lstStyle/>
          <a:p>
            <a:pPr eaLnBrk="1" hangingPunct="1"/>
            <a:r>
              <a:rPr lang="en-US" smtClean="0">
                <a:solidFill>
                  <a:schemeClr val="tx1"/>
                </a:solidFill>
              </a:rPr>
              <a:t>The youth sector</a:t>
            </a:r>
          </a:p>
        </p:txBody>
      </p:sp>
      <p:sp>
        <p:nvSpPr>
          <p:cNvPr id="91140" name="AutoShape 4"/>
          <p:cNvSpPr>
            <a:spLocks noChangeArrowheads="1"/>
          </p:cNvSpPr>
          <p:nvPr/>
        </p:nvSpPr>
        <p:spPr bwMode="auto">
          <a:xfrm>
            <a:off x="1676400" y="2362200"/>
            <a:ext cx="1524000" cy="685800"/>
          </a:xfrm>
          <a:prstGeom prst="roundRect">
            <a:avLst>
              <a:gd name="adj" fmla="val 16667"/>
            </a:avLst>
          </a:prstGeom>
          <a:solidFill>
            <a:srgbClr val="800000"/>
          </a:solidFill>
          <a:ln w="9525">
            <a:solidFill>
              <a:schemeClr val="tx1"/>
            </a:solidFill>
            <a:round/>
            <a:headEnd/>
            <a:tailEnd/>
          </a:ln>
        </p:spPr>
        <p:txBody>
          <a:bodyPr anchor="ctr"/>
          <a:lstStyle/>
          <a:p>
            <a:pPr algn="ctr"/>
            <a:r>
              <a:rPr lang="en-US"/>
              <a:t>School</a:t>
            </a:r>
          </a:p>
        </p:txBody>
      </p:sp>
      <p:sp>
        <p:nvSpPr>
          <p:cNvPr id="30723" name="Oval 5"/>
          <p:cNvSpPr>
            <a:spLocks noChangeArrowheads="1"/>
          </p:cNvSpPr>
          <p:nvPr/>
        </p:nvSpPr>
        <p:spPr bwMode="auto">
          <a:xfrm>
            <a:off x="3886200" y="3429000"/>
            <a:ext cx="1219200" cy="1143000"/>
          </a:xfrm>
          <a:prstGeom prst="ellipse">
            <a:avLst/>
          </a:prstGeom>
          <a:solidFill>
            <a:schemeClr val="accent1"/>
          </a:solidFill>
          <a:ln w="9525">
            <a:solidFill>
              <a:schemeClr val="tx1"/>
            </a:solidFill>
            <a:round/>
            <a:headEnd/>
            <a:tailEnd/>
          </a:ln>
        </p:spPr>
        <p:txBody>
          <a:bodyPr wrap="none" anchor="ctr"/>
          <a:lstStyle/>
          <a:p>
            <a:pPr algn="ctr"/>
            <a:r>
              <a:rPr lang="en-US"/>
              <a:t>Youth</a:t>
            </a:r>
          </a:p>
        </p:txBody>
      </p:sp>
      <p:cxnSp>
        <p:nvCxnSpPr>
          <p:cNvPr id="91142" name="AutoShape 6"/>
          <p:cNvCxnSpPr>
            <a:cxnSpLocks noChangeShapeType="1"/>
            <a:stCxn id="91140" idx="3"/>
            <a:endCxn id="30723" idx="1"/>
          </p:cNvCxnSpPr>
          <p:nvPr/>
        </p:nvCxnSpPr>
        <p:spPr bwMode="auto">
          <a:xfrm>
            <a:off x="3200400" y="2705100"/>
            <a:ext cx="863600" cy="890588"/>
          </a:xfrm>
          <a:prstGeom prst="straightConnector1">
            <a:avLst/>
          </a:prstGeom>
          <a:noFill/>
          <a:ln w="12700">
            <a:solidFill>
              <a:schemeClr val="bg1"/>
            </a:solidFill>
            <a:round/>
            <a:headEnd/>
            <a:tailEnd type="triangle" w="med" len="med"/>
          </a:ln>
        </p:spPr>
      </p:cxnSp>
      <p:sp>
        <p:nvSpPr>
          <p:cNvPr id="91143" name="AutoShape 7"/>
          <p:cNvSpPr>
            <a:spLocks noChangeArrowheads="1"/>
          </p:cNvSpPr>
          <p:nvPr/>
        </p:nvSpPr>
        <p:spPr bwMode="auto">
          <a:xfrm>
            <a:off x="5867400" y="3657600"/>
            <a:ext cx="1524000" cy="685800"/>
          </a:xfrm>
          <a:prstGeom prst="roundRect">
            <a:avLst>
              <a:gd name="adj" fmla="val 16667"/>
            </a:avLst>
          </a:prstGeom>
          <a:solidFill>
            <a:srgbClr val="800000"/>
          </a:solidFill>
          <a:ln w="9525">
            <a:solidFill>
              <a:schemeClr val="tx1"/>
            </a:solidFill>
            <a:round/>
            <a:headEnd/>
            <a:tailEnd/>
          </a:ln>
        </p:spPr>
        <p:txBody>
          <a:bodyPr anchor="ctr"/>
          <a:lstStyle/>
          <a:p>
            <a:pPr algn="ctr"/>
            <a:r>
              <a:rPr lang="en-US"/>
              <a:t>Health Services</a:t>
            </a:r>
          </a:p>
        </p:txBody>
      </p:sp>
      <p:cxnSp>
        <p:nvCxnSpPr>
          <p:cNvPr id="91144" name="AutoShape 8"/>
          <p:cNvCxnSpPr>
            <a:cxnSpLocks noChangeShapeType="1"/>
            <a:stCxn id="91143" idx="1"/>
            <a:endCxn id="30723" idx="6"/>
          </p:cNvCxnSpPr>
          <p:nvPr/>
        </p:nvCxnSpPr>
        <p:spPr bwMode="auto">
          <a:xfrm flipH="1">
            <a:off x="5105400" y="4000500"/>
            <a:ext cx="762000" cy="0"/>
          </a:xfrm>
          <a:prstGeom prst="straightConnector1">
            <a:avLst/>
          </a:prstGeom>
          <a:noFill/>
          <a:ln w="12700">
            <a:solidFill>
              <a:schemeClr val="bg1"/>
            </a:solidFill>
            <a:round/>
            <a:headEnd/>
            <a:tailEnd type="triangle" w="med" len="med"/>
          </a:ln>
        </p:spPr>
      </p:cxnSp>
      <p:sp>
        <p:nvSpPr>
          <p:cNvPr id="91145" name="AutoShape 9"/>
          <p:cNvSpPr>
            <a:spLocks noChangeArrowheads="1"/>
          </p:cNvSpPr>
          <p:nvPr/>
        </p:nvSpPr>
        <p:spPr bwMode="auto">
          <a:xfrm>
            <a:off x="3657600" y="5334000"/>
            <a:ext cx="1752600" cy="685800"/>
          </a:xfrm>
          <a:prstGeom prst="roundRect">
            <a:avLst>
              <a:gd name="adj" fmla="val 16667"/>
            </a:avLst>
          </a:prstGeom>
          <a:solidFill>
            <a:srgbClr val="800000"/>
          </a:solidFill>
          <a:ln w="9525">
            <a:solidFill>
              <a:schemeClr val="tx1"/>
            </a:solidFill>
            <a:round/>
            <a:headEnd/>
            <a:tailEnd/>
          </a:ln>
        </p:spPr>
        <p:txBody>
          <a:bodyPr anchor="ctr"/>
          <a:lstStyle/>
          <a:p>
            <a:pPr algn="ctr"/>
            <a:r>
              <a:rPr lang="en-US"/>
              <a:t>Neighborhood</a:t>
            </a:r>
          </a:p>
        </p:txBody>
      </p:sp>
      <p:cxnSp>
        <p:nvCxnSpPr>
          <p:cNvPr id="91146" name="AutoShape 10"/>
          <p:cNvCxnSpPr>
            <a:cxnSpLocks noChangeShapeType="1"/>
            <a:stCxn id="91145" idx="0"/>
            <a:endCxn id="30723" idx="4"/>
          </p:cNvCxnSpPr>
          <p:nvPr/>
        </p:nvCxnSpPr>
        <p:spPr bwMode="auto">
          <a:xfrm flipH="1" flipV="1">
            <a:off x="4495800" y="4572000"/>
            <a:ext cx="38100" cy="762000"/>
          </a:xfrm>
          <a:prstGeom prst="straightConnector1">
            <a:avLst/>
          </a:prstGeom>
          <a:noFill/>
          <a:ln w="12700">
            <a:solidFill>
              <a:schemeClr val="bg1"/>
            </a:solidFill>
            <a:round/>
            <a:headEnd/>
            <a:tailEnd type="triangle" w="med" len="med"/>
          </a:ln>
        </p:spPr>
      </p:cxnSp>
      <p:sp>
        <p:nvSpPr>
          <p:cNvPr id="91147" name="AutoShape 11"/>
          <p:cNvSpPr>
            <a:spLocks noChangeArrowheads="1"/>
          </p:cNvSpPr>
          <p:nvPr/>
        </p:nvSpPr>
        <p:spPr bwMode="auto">
          <a:xfrm>
            <a:off x="1524000" y="3657600"/>
            <a:ext cx="1524000" cy="685800"/>
          </a:xfrm>
          <a:prstGeom prst="roundRect">
            <a:avLst>
              <a:gd name="adj" fmla="val 16667"/>
            </a:avLst>
          </a:prstGeom>
          <a:solidFill>
            <a:srgbClr val="800000"/>
          </a:solidFill>
          <a:ln w="9525">
            <a:solidFill>
              <a:schemeClr val="tx1"/>
            </a:solidFill>
            <a:round/>
            <a:headEnd/>
            <a:tailEnd/>
          </a:ln>
        </p:spPr>
        <p:txBody>
          <a:bodyPr anchor="ctr"/>
          <a:lstStyle/>
          <a:p>
            <a:pPr algn="ctr"/>
            <a:r>
              <a:rPr lang="en-US"/>
              <a:t>Family</a:t>
            </a:r>
          </a:p>
        </p:txBody>
      </p:sp>
      <p:cxnSp>
        <p:nvCxnSpPr>
          <p:cNvPr id="91148" name="AutoShape 12"/>
          <p:cNvCxnSpPr>
            <a:cxnSpLocks noChangeShapeType="1"/>
            <a:stCxn id="91147" idx="3"/>
            <a:endCxn id="30723" idx="2"/>
          </p:cNvCxnSpPr>
          <p:nvPr/>
        </p:nvCxnSpPr>
        <p:spPr bwMode="auto">
          <a:xfrm>
            <a:off x="3048000" y="4000500"/>
            <a:ext cx="838200" cy="0"/>
          </a:xfrm>
          <a:prstGeom prst="straightConnector1">
            <a:avLst/>
          </a:prstGeom>
          <a:noFill/>
          <a:ln w="12700">
            <a:solidFill>
              <a:schemeClr val="bg1"/>
            </a:solidFill>
            <a:round/>
            <a:headEnd/>
            <a:tailEnd type="triangle" w="med" len="med"/>
          </a:ln>
        </p:spPr>
      </p:cxnSp>
      <p:sp>
        <p:nvSpPr>
          <p:cNvPr id="30731" name="AutoShape 13"/>
          <p:cNvSpPr>
            <a:spLocks noChangeArrowheads="1"/>
          </p:cNvSpPr>
          <p:nvPr/>
        </p:nvSpPr>
        <p:spPr bwMode="auto">
          <a:xfrm>
            <a:off x="3733800" y="2209800"/>
            <a:ext cx="1524000" cy="685800"/>
          </a:xfrm>
          <a:prstGeom prst="roundRect">
            <a:avLst>
              <a:gd name="adj" fmla="val 16667"/>
            </a:avLst>
          </a:prstGeom>
          <a:solidFill>
            <a:srgbClr val="800000"/>
          </a:solidFill>
          <a:ln w="9525">
            <a:solidFill>
              <a:schemeClr val="tx1"/>
            </a:solidFill>
            <a:round/>
            <a:headEnd/>
            <a:tailEnd/>
          </a:ln>
        </p:spPr>
        <p:txBody>
          <a:bodyPr anchor="ctr"/>
          <a:lstStyle/>
          <a:p>
            <a:pPr algn="ctr"/>
            <a:r>
              <a:rPr lang="en-US"/>
              <a:t>After School Program</a:t>
            </a:r>
          </a:p>
        </p:txBody>
      </p:sp>
      <p:cxnSp>
        <p:nvCxnSpPr>
          <p:cNvPr id="30732" name="AutoShape 14"/>
          <p:cNvCxnSpPr>
            <a:cxnSpLocks noChangeShapeType="1"/>
            <a:stCxn id="30731" idx="2"/>
            <a:endCxn id="30723" idx="0"/>
          </p:cNvCxnSpPr>
          <p:nvPr/>
        </p:nvCxnSpPr>
        <p:spPr bwMode="auto">
          <a:xfrm>
            <a:off x="4495800" y="2895600"/>
            <a:ext cx="0" cy="533400"/>
          </a:xfrm>
          <a:prstGeom prst="straightConnector1">
            <a:avLst/>
          </a:prstGeom>
          <a:noFill/>
          <a:ln w="12700">
            <a:solidFill>
              <a:schemeClr val="bg1"/>
            </a:solidFill>
            <a:round/>
            <a:headEnd/>
            <a:tailEnd type="triangle" w="med" len="med"/>
          </a:ln>
        </p:spPr>
      </p:cxnSp>
      <p:sp>
        <p:nvSpPr>
          <p:cNvPr id="91151" name="AutoShape 15"/>
          <p:cNvSpPr>
            <a:spLocks noChangeArrowheads="1"/>
          </p:cNvSpPr>
          <p:nvPr/>
        </p:nvSpPr>
        <p:spPr bwMode="auto">
          <a:xfrm>
            <a:off x="1600200" y="5029200"/>
            <a:ext cx="1524000" cy="685800"/>
          </a:xfrm>
          <a:prstGeom prst="roundRect">
            <a:avLst>
              <a:gd name="adj" fmla="val 16667"/>
            </a:avLst>
          </a:prstGeom>
          <a:solidFill>
            <a:srgbClr val="800000"/>
          </a:solidFill>
          <a:ln w="9525">
            <a:solidFill>
              <a:schemeClr val="tx1"/>
            </a:solidFill>
            <a:round/>
            <a:headEnd/>
            <a:tailEnd/>
          </a:ln>
        </p:spPr>
        <p:txBody>
          <a:bodyPr anchor="ctr"/>
          <a:lstStyle/>
          <a:p>
            <a:pPr algn="ctr"/>
            <a:r>
              <a:rPr lang="en-US"/>
              <a:t>Religious Institutions</a:t>
            </a:r>
          </a:p>
        </p:txBody>
      </p:sp>
      <p:cxnSp>
        <p:nvCxnSpPr>
          <p:cNvPr id="91152" name="AutoShape 16"/>
          <p:cNvCxnSpPr>
            <a:cxnSpLocks noChangeShapeType="1"/>
            <a:stCxn id="91151" idx="3"/>
            <a:endCxn id="30723" idx="3"/>
          </p:cNvCxnSpPr>
          <p:nvPr/>
        </p:nvCxnSpPr>
        <p:spPr bwMode="auto">
          <a:xfrm flipV="1">
            <a:off x="3124200" y="4405313"/>
            <a:ext cx="939800" cy="966787"/>
          </a:xfrm>
          <a:prstGeom prst="straightConnector1">
            <a:avLst/>
          </a:prstGeom>
          <a:noFill/>
          <a:ln w="12700">
            <a:solidFill>
              <a:schemeClr val="bg1"/>
            </a:solidFill>
            <a:round/>
            <a:headEnd/>
            <a:tailEnd type="triangle" w="med" len="med"/>
          </a:ln>
        </p:spPr>
      </p:cxnSp>
      <p:sp>
        <p:nvSpPr>
          <p:cNvPr id="91153" name="AutoShape 17"/>
          <p:cNvSpPr>
            <a:spLocks noChangeArrowheads="1"/>
          </p:cNvSpPr>
          <p:nvPr/>
        </p:nvSpPr>
        <p:spPr bwMode="auto">
          <a:xfrm>
            <a:off x="5867400" y="4876800"/>
            <a:ext cx="1524000" cy="685800"/>
          </a:xfrm>
          <a:prstGeom prst="roundRect">
            <a:avLst>
              <a:gd name="adj" fmla="val 16667"/>
            </a:avLst>
          </a:prstGeom>
          <a:solidFill>
            <a:srgbClr val="800000"/>
          </a:solidFill>
          <a:ln w="9525">
            <a:solidFill>
              <a:schemeClr val="tx1"/>
            </a:solidFill>
            <a:round/>
            <a:headEnd/>
            <a:tailEnd/>
          </a:ln>
        </p:spPr>
        <p:txBody>
          <a:bodyPr anchor="ctr"/>
          <a:lstStyle/>
          <a:p>
            <a:pPr algn="ctr"/>
            <a:r>
              <a:rPr lang="en-US" dirty="0"/>
              <a:t>Social Services</a:t>
            </a:r>
          </a:p>
        </p:txBody>
      </p:sp>
      <p:cxnSp>
        <p:nvCxnSpPr>
          <p:cNvPr id="91154" name="AutoShape 18"/>
          <p:cNvCxnSpPr>
            <a:cxnSpLocks noChangeShapeType="1"/>
            <a:stCxn id="91153" idx="1"/>
            <a:endCxn id="30723" idx="5"/>
          </p:cNvCxnSpPr>
          <p:nvPr/>
        </p:nvCxnSpPr>
        <p:spPr bwMode="auto">
          <a:xfrm flipH="1" flipV="1">
            <a:off x="4927600" y="4405313"/>
            <a:ext cx="939800" cy="814387"/>
          </a:xfrm>
          <a:prstGeom prst="straightConnector1">
            <a:avLst/>
          </a:prstGeom>
          <a:noFill/>
          <a:ln w="12700">
            <a:solidFill>
              <a:schemeClr val="bg1"/>
            </a:solidFill>
            <a:round/>
            <a:headEnd/>
            <a:tailEnd type="triangle" w="med" len="med"/>
          </a:ln>
        </p:spPr>
      </p:cxnSp>
      <p:sp>
        <p:nvSpPr>
          <p:cNvPr id="91155" name="AutoShape 19"/>
          <p:cNvSpPr>
            <a:spLocks noChangeArrowheads="1"/>
          </p:cNvSpPr>
          <p:nvPr/>
        </p:nvSpPr>
        <p:spPr bwMode="auto">
          <a:xfrm>
            <a:off x="6019800" y="2286000"/>
            <a:ext cx="1524000" cy="685800"/>
          </a:xfrm>
          <a:prstGeom prst="roundRect">
            <a:avLst>
              <a:gd name="adj" fmla="val 16667"/>
            </a:avLst>
          </a:prstGeom>
          <a:solidFill>
            <a:srgbClr val="800000"/>
          </a:solidFill>
          <a:ln w="9525">
            <a:solidFill>
              <a:schemeClr val="tx1"/>
            </a:solidFill>
            <a:round/>
            <a:headEnd/>
            <a:tailEnd/>
          </a:ln>
        </p:spPr>
        <p:txBody>
          <a:bodyPr anchor="ctr"/>
          <a:lstStyle/>
          <a:p>
            <a:pPr algn="ctr"/>
            <a:r>
              <a:rPr lang="en-US"/>
              <a:t>Summer Programs</a:t>
            </a:r>
          </a:p>
        </p:txBody>
      </p:sp>
      <p:cxnSp>
        <p:nvCxnSpPr>
          <p:cNvPr id="91156" name="AutoShape 20"/>
          <p:cNvCxnSpPr>
            <a:cxnSpLocks noChangeShapeType="1"/>
            <a:stCxn id="91155" idx="1"/>
            <a:endCxn id="30723" idx="7"/>
          </p:cNvCxnSpPr>
          <p:nvPr/>
        </p:nvCxnSpPr>
        <p:spPr bwMode="auto">
          <a:xfrm flipH="1">
            <a:off x="4927600" y="2628900"/>
            <a:ext cx="1092200" cy="966788"/>
          </a:xfrm>
          <a:prstGeom prst="straightConnector1">
            <a:avLst/>
          </a:prstGeom>
          <a:noFill/>
          <a:ln w="12700">
            <a:solidFill>
              <a:schemeClr val="bg1"/>
            </a:solidFill>
            <a:round/>
            <a:headEn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11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114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11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115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115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11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11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11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115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114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11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115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1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nimBg="1"/>
      <p:bldP spid="91143" grpId="0" animBg="1"/>
      <p:bldP spid="91145" grpId="0" animBg="1"/>
      <p:bldP spid="91147" grpId="0" animBg="1"/>
      <p:bldP spid="91151" grpId="0" animBg="1"/>
      <p:bldP spid="91153" grpId="0" animBg="1"/>
      <p:bldP spid="9115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a:xfrm>
            <a:off x="1371600" y="457200"/>
            <a:ext cx="8153400" cy="990600"/>
          </a:xfrm>
        </p:spPr>
        <p:txBody>
          <a:bodyPr/>
          <a:lstStyle/>
          <a:p>
            <a:pPr eaLnBrk="1" hangingPunct="1"/>
            <a:r>
              <a:rPr lang="en-US" dirty="0" smtClean="0">
                <a:solidFill>
                  <a:schemeClr val="tx1"/>
                </a:solidFill>
              </a:rPr>
              <a:t>Integrated data systems</a:t>
            </a:r>
          </a:p>
        </p:txBody>
      </p:sp>
      <p:sp>
        <p:nvSpPr>
          <p:cNvPr id="34818" name="Rectangle 3"/>
          <p:cNvSpPr>
            <a:spLocks noGrp="1"/>
          </p:cNvSpPr>
          <p:nvPr>
            <p:ph type="body" idx="4294967295"/>
          </p:nvPr>
        </p:nvSpPr>
        <p:spPr>
          <a:xfrm>
            <a:off x="533400" y="1600200"/>
            <a:ext cx="8153400" cy="4525963"/>
          </a:xfrm>
        </p:spPr>
        <p:txBody>
          <a:bodyPr/>
          <a:lstStyle/>
          <a:p>
            <a:pPr marL="0" indent="0" eaLnBrk="1" hangingPunct="1">
              <a:spcBef>
                <a:spcPct val="0"/>
              </a:spcBef>
              <a:buFont typeface="Wingdings" pitchFamily="2" charset="2"/>
              <a:buNone/>
            </a:pPr>
            <a:endParaRPr lang="en-US" dirty="0" smtClean="0"/>
          </a:p>
          <a:p>
            <a:pPr marL="0" indent="0" eaLnBrk="1" hangingPunct="1">
              <a:spcBef>
                <a:spcPct val="0"/>
              </a:spcBef>
              <a:buFont typeface="Wingdings" pitchFamily="2" charset="2"/>
              <a:buNone/>
            </a:pPr>
            <a:r>
              <a:rPr lang="en-US" dirty="0" smtClean="0"/>
              <a:t>A set of shared capacities and technologies that enables the collection, analysis, and utilization of information about youth and programs</a:t>
            </a:r>
          </a:p>
          <a:p>
            <a:pPr marL="0" indent="0" eaLnBrk="1" hangingPunct="1">
              <a:spcBef>
                <a:spcPct val="0"/>
              </a:spcBef>
              <a:buFont typeface="Wingdings" pitchFamily="2" charset="2"/>
              <a:buNone/>
            </a:pPr>
            <a:endParaRPr lang="en-US" dirty="0" smtClean="0"/>
          </a:p>
          <a:p>
            <a:pPr marL="0" indent="0" eaLnBrk="1" hangingPunct="1">
              <a:spcBef>
                <a:spcPct val="0"/>
              </a:spcBef>
              <a:buFont typeface="Wingdings" pitchFamily="2" charset="2"/>
              <a:buNone/>
            </a:pPr>
            <a:endParaRPr lang="en-US" dirty="0" smtClean="0"/>
          </a:p>
          <a:p>
            <a:pPr marL="0" indent="0" eaLnBrk="1" hangingPunct="1">
              <a:spcBef>
                <a:spcPct val="0"/>
              </a:spcBef>
              <a:buFont typeface="Wingdings" pitchFamily="2" charset="2"/>
              <a:buNone/>
            </a:pPr>
            <a:endParaRPr lang="en-US" dirty="0" smtClean="0"/>
          </a:p>
          <a:p>
            <a:pPr marL="0" indent="0" eaLnBrk="1" hangingPunct="1">
              <a:spcBef>
                <a:spcPct val="0"/>
              </a:spcBef>
              <a:buFont typeface="Wingdings" pitchFamily="2" charset="2"/>
              <a:buNone/>
            </a:pPr>
            <a:endParaRPr lang="en-US" dirty="0" smtClean="0"/>
          </a:p>
          <a:p>
            <a:pPr marL="933450" lvl="1" indent="-300038" eaLnBrk="1" hangingPunct="1">
              <a:spcBef>
                <a:spcPct val="0"/>
              </a:spcBef>
              <a:buFont typeface="Wingdings 2" pitchFamily="18" charset="2"/>
              <a:buNone/>
            </a:pPr>
            <a:endParaRPr lang="en-US" dirty="0" smtClean="0"/>
          </a:p>
          <a:p>
            <a:pPr marL="0" indent="0" eaLnBrk="1" hangingPunct="1">
              <a:buFont typeface="Wingdings" pitchFamily="2" charset="2"/>
              <a:buNone/>
            </a:pPr>
            <a:endParaRPr lang="en-US" dirty="0" smtClean="0"/>
          </a:p>
        </p:txBody>
      </p:sp>
      <p:sp>
        <p:nvSpPr>
          <p:cNvPr id="4" name="Rounded Rectangle 3"/>
          <p:cNvSpPr/>
          <p:nvPr/>
        </p:nvSpPr>
        <p:spPr>
          <a:xfrm>
            <a:off x="914400" y="4267200"/>
            <a:ext cx="1676400" cy="1143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Capacity</a:t>
            </a:r>
            <a:endParaRPr lang="en-US" sz="2400" dirty="0"/>
          </a:p>
        </p:txBody>
      </p:sp>
      <p:sp>
        <p:nvSpPr>
          <p:cNvPr id="5" name="Rounded Rectangle 4"/>
          <p:cNvSpPr/>
          <p:nvPr/>
        </p:nvSpPr>
        <p:spPr>
          <a:xfrm>
            <a:off x="3505200" y="4267200"/>
            <a:ext cx="1752600" cy="1143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Technology</a:t>
            </a:r>
            <a:endParaRPr lang="en-US" sz="2400" dirty="0"/>
          </a:p>
        </p:txBody>
      </p:sp>
      <p:sp>
        <p:nvSpPr>
          <p:cNvPr id="6" name="Rounded Rectangle 5"/>
          <p:cNvSpPr/>
          <p:nvPr/>
        </p:nvSpPr>
        <p:spPr>
          <a:xfrm>
            <a:off x="6096000" y="4191000"/>
            <a:ext cx="1905000" cy="1295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Data System</a:t>
            </a:r>
            <a:endParaRPr lang="en-US" sz="2400" dirty="0"/>
          </a:p>
        </p:txBody>
      </p:sp>
      <p:sp>
        <p:nvSpPr>
          <p:cNvPr id="7" name="Plus 6"/>
          <p:cNvSpPr/>
          <p:nvPr/>
        </p:nvSpPr>
        <p:spPr>
          <a:xfrm>
            <a:off x="2743200" y="4495800"/>
            <a:ext cx="533400" cy="533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qual 7"/>
          <p:cNvSpPr/>
          <p:nvPr/>
        </p:nvSpPr>
        <p:spPr>
          <a:xfrm>
            <a:off x="5410200" y="4572000"/>
            <a:ext cx="6096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2"/>
          <p:cNvSpPr>
            <a:spLocks noGrp="1"/>
          </p:cNvSpPr>
          <p:nvPr>
            <p:ph type="title" idx="4294967295"/>
          </p:nvPr>
        </p:nvSpPr>
        <p:spPr>
          <a:xfrm>
            <a:off x="1524000" y="609600"/>
            <a:ext cx="7620000" cy="990600"/>
          </a:xfrm>
        </p:spPr>
        <p:txBody>
          <a:bodyPr/>
          <a:lstStyle/>
          <a:p>
            <a:pPr eaLnBrk="1" hangingPunct="1"/>
            <a:r>
              <a:rPr lang="en-US" smtClean="0">
                <a:solidFill>
                  <a:schemeClr val="tx1"/>
                </a:solidFill>
              </a:rPr>
              <a:t>What Integrated Data Can Add</a:t>
            </a:r>
          </a:p>
        </p:txBody>
      </p:sp>
      <p:graphicFrame>
        <p:nvGraphicFramePr>
          <p:cNvPr id="4" name="Table 3"/>
          <p:cNvGraphicFramePr>
            <a:graphicFrameLocks noGrp="1"/>
          </p:cNvGraphicFramePr>
          <p:nvPr/>
        </p:nvGraphicFramePr>
        <p:xfrm>
          <a:off x="381000" y="1981200"/>
          <a:ext cx="1811338" cy="4203702"/>
        </p:xfrm>
        <a:graphic>
          <a:graphicData uri="http://schemas.openxmlformats.org/drawingml/2006/table">
            <a:tbl>
              <a:tblPr/>
              <a:tblGrid>
                <a:gridCol w="836613"/>
                <a:gridCol w="974725"/>
              </a:tblGrid>
              <a:tr h="990600">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1" i="0" u="none" strike="noStrike" cap="none" normalizeH="0" baseline="0" smtClean="0">
                          <a:ln>
                            <a:noFill/>
                          </a:ln>
                          <a:solidFill>
                            <a:srgbClr val="FFFFFF"/>
                          </a:solidFill>
                          <a:effectLst/>
                          <a:latin typeface="Tw Cen MT" pitchFamily="34" charset="0"/>
                        </a:rPr>
                        <a:t>Person</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1" i="0" u="none" strike="noStrike" cap="none" normalizeH="0" baseline="0" smtClean="0">
                          <a:ln>
                            <a:noFill/>
                          </a:ln>
                          <a:solidFill>
                            <a:srgbClr val="FFFFFF"/>
                          </a:solidFill>
                          <a:effectLst/>
                          <a:latin typeface="Tw Cen MT" pitchFamily="34" charset="0"/>
                        </a:rPr>
                        <a:t>After School Program</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22300">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Daniel</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r>
              <a:tr h="633413">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Maria</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r>
              <a:tr h="665163">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Jasmine</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r>
              <a:tr h="668338">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Ben</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r>
              <a:tr h="623888">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Victor</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2D3D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endParaRPr kumimoji="0" lang="en-US" sz="1300" b="0" i="0" u="none" strike="noStrike" cap="none" normalizeH="0" baseline="0" smtClean="0">
                        <a:ln>
                          <a:noFill/>
                        </a:ln>
                        <a:solidFill>
                          <a:srgbClr val="2E2224"/>
                        </a:solidFill>
                        <a:effectLst/>
                        <a:latin typeface="Tw Cen MT"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2D3D2"/>
                    </a:solidFill>
                  </a:tcPr>
                </a:tc>
              </a:tr>
            </a:tbl>
          </a:graphicData>
        </a:graphic>
      </p:graphicFrame>
      <p:sp>
        <p:nvSpPr>
          <p:cNvPr id="33817" name="TextBox 5"/>
          <p:cNvSpPr txBox="1">
            <a:spLocks noChangeArrowheads="1"/>
          </p:cNvSpPr>
          <p:nvPr/>
        </p:nvSpPr>
        <p:spPr bwMode="auto">
          <a:xfrm>
            <a:off x="6248400" y="1771650"/>
            <a:ext cx="2743200" cy="1200150"/>
          </a:xfrm>
          <a:prstGeom prst="rect">
            <a:avLst/>
          </a:prstGeom>
          <a:noFill/>
          <a:ln w="9525">
            <a:noFill/>
            <a:miter lim="800000"/>
            <a:headEnd/>
            <a:tailEnd/>
          </a:ln>
        </p:spPr>
        <p:txBody>
          <a:bodyPr>
            <a:spAutoFit/>
          </a:bodyPr>
          <a:lstStyle/>
          <a:p>
            <a:pPr marL="225425" indent="-225425">
              <a:buFont typeface="Arial" pitchFamily="34" charset="0"/>
              <a:buChar char="•"/>
            </a:pPr>
            <a:r>
              <a:rPr lang="en-US">
                <a:latin typeface="Calibri" pitchFamily="34" charset="0"/>
              </a:rPr>
              <a:t>80% of students participated in the after school program</a:t>
            </a:r>
          </a:p>
          <a:p>
            <a:pPr marL="225425" indent="-225425"/>
            <a:endParaRPr lang="en-US">
              <a:latin typeface="Calibri" pitchFamily="34" charset="0"/>
            </a:endParaRPr>
          </a:p>
        </p:txBody>
      </p:sp>
      <p:sp>
        <p:nvSpPr>
          <p:cNvPr id="5" name="TextBox 4"/>
          <p:cNvSpPr txBox="1"/>
          <p:nvPr/>
        </p:nvSpPr>
        <p:spPr>
          <a:xfrm>
            <a:off x="2514600" y="1905000"/>
            <a:ext cx="2743200" cy="1200150"/>
          </a:xfrm>
          <a:prstGeom prst="rect">
            <a:avLst/>
          </a:prstGeom>
          <a:noFill/>
        </p:spPr>
        <p:txBody>
          <a:bodyPr>
            <a:spAutoFit/>
          </a:bodyPr>
          <a:lstStyle/>
          <a:p>
            <a:pPr fontAlgn="auto">
              <a:spcBef>
                <a:spcPts val="0"/>
              </a:spcBef>
              <a:spcAft>
                <a:spcPts val="0"/>
              </a:spcAft>
              <a:buClr>
                <a:schemeClr val="accent1"/>
              </a:buClr>
              <a:defRPr/>
            </a:pPr>
            <a:r>
              <a:rPr lang="en-US" i="1" dirty="0">
                <a:latin typeface="+mn-lt"/>
              </a:rPr>
              <a:t>How many students attended a particular after school program?</a:t>
            </a:r>
          </a:p>
          <a:p>
            <a:pPr marL="225425" indent="-225425" fontAlgn="auto">
              <a:spcBef>
                <a:spcPts val="0"/>
              </a:spcBef>
              <a:spcAft>
                <a:spcPts val="0"/>
              </a:spcAft>
              <a:buClr>
                <a:schemeClr val="accent1"/>
              </a:buClr>
              <a:defRPr/>
            </a:pPr>
            <a:endParaRPr lang="en-US" dirty="0">
              <a:latin typeface="+mn-lt"/>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2"/>
          <p:cNvSpPr>
            <a:spLocks noGrp="1"/>
          </p:cNvSpPr>
          <p:nvPr>
            <p:ph type="title" idx="4294967295"/>
          </p:nvPr>
        </p:nvSpPr>
        <p:spPr>
          <a:xfrm>
            <a:off x="1447800" y="533400"/>
            <a:ext cx="7696200" cy="990600"/>
          </a:xfrm>
        </p:spPr>
        <p:txBody>
          <a:bodyPr/>
          <a:lstStyle/>
          <a:p>
            <a:pPr eaLnBrk="1" hangingPunct="1"/>
            <a:r>
              <a:rPr lang="en-US" smtClean="0">
                <a:solidFill>
                  <a:schemeClr val="tx1"/>
                </a:solidFill>
              </a:rPr>
              <a:t>What Integrated Data Can Add</a:t>
            </a:r>
          </a:p>
        </p:txBody>
      </p:sp>
      <p:graphicFrame>
        <p:nvGraphicFramePr>
          <p:cNvPr id="4" name="Table 3"/>
          <p:cNvGraphicFramePr>
            <a:graphicFrameLocks noGrp="1"/>
          </p:cNvGraphicFramePr>
          <p:nvPr/>
        </p:nvGraphicFramePr>
        <p:xfrm>
          <a:off x="381000" y="1981200"/>
          <a:ext cx="5715000" cy="4203702"/>
        </p:xfrm>
        <a:graphic>
          <a:graphicData uri="http://schemas.openxmlformats.org/drawingml/2006/table">
            <a:tbl>
              <a:tblPr/>
              <a:tblGrid>
                <a:gridCol w="836613"/>
                <a:gridCol w="974725"/>
                <a:gridCol w="976312"/>
                <a:gridCol w="976313"/>
                <a:gridCol w="974725"/>
                <a:gridCol w="976312"/>
              </a:tblGrid>
              <a:tr h="990600">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1" i="0" u="none" strike="noStrike" cap="none" normalizeH="0" baseline="0" dirty="0" smtClean="0">
                          <a:ln>
                            <a:noFill/>
                          </a:ln>
                          <a:solidFill>
                            <a:srgbClr val="FFFFFF"/>
                          </a:solidFill>
                          <a:effectLst/>
                          <a:latin typeface="Tw Cen MT" pitchFamily="34" charset="0"/>
                        </a:rPr>
                        <a:t>Person</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1" i="0" u="none" strike="noStrike" cap="none" normalizeH="0" baseline="0" smtClean="0">
                          <a:ln>
                            <a:noFill/>
                          </a:ln>
                          <a:solidFill>
                            <a:srgbClr val="FFFFFF"/>
                          </a:solidFill>
                          <a:effectLst/>
                          <a:latin typeface="Tw Cen MT" pitchFamily="34" charset="0"/>
                        </a:rPr>
                        <a:t>After School Program</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1" i="0" u="none" strike="noStrike" cap="none" normalizeH="0" baseline="0" dirty="0" smtClean="0">
                          <a:ln>
                            <a:noFill/>
                          </a:ln>
                          <a:solidFill>
                            <a:srgbClr val="FFFFFF"/>
                          </a:solidFill>
                          <a:effectLst/>
                          <a:latin typeface="Tw Cen MT" pitchFamily="34" charset="0"/>
                        </a:rPr>
                        <a:t>Youth Leadership Program</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1" i="0" u="none" strike="noStrike" cap="none" normalizeH="0" baseline="0" smtClean="0">
                          <a:ln>
                            <a:noFill/>
                          </a:ln>
                          <a:solidFill>
                            <a:srgbClr val="FFFFFF"/>
                          </a:solidFill>
                          <a:effectLst/>
                          <a:latin typeface="Tw Cen MT" pitchFamily="34" charset="0"/>
                        </a:rPr>
                        <a:t>Parent Education Class</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1" i="0" u="none" strike="noStrike" cap="none" normalizeH="0" baseline="0" smtClean="0">
                          <a:ln>
                            <a:noFill/>
                          </a:ln>
                          <a:solidFill>
                            <a:srgbClr val="FFFFFF"/>
                          </a:solidFill>
                          <a:effectLst/>
                          <a:latin typeface="Tw Cen MT" pitchFamily="34" charset="0"/>
                        </a:rPr>
                        <a:t>English Learner</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1" i="0" u="none" strike="noStrike" cap="none" normalizeH="0" baseline="0" dirty="0" smtClean="0">
                          <a:ln>
                            <a:noFill/>
                          </a:ln>
                          <a:solidFill>
                            <a:srgbClr val="FFFFFF"/>
                          </a:solidFill>
                          <a:effectLst/>
                          <a:latin typeface="Tw Cen MT" pitchFamily="34" charset="0"/>
                        </a:rPr>
                        <a:t>MCA Scores</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22300">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Daniel</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endParaRPr kumimoji="0" lang="en-US" sz="1300" b="0" i="0" u="none" strike="noStrike" cap="none" normalizeH="0" baseline="0" smtClean="0">
                        <a:ln>
                          <a:noFill/>
                        </a:ln>
                        <a:solidFill>
                          <a:srgbClr val="2E2224"/>
                        </a:solidFill>
                        <a:effectLst/>
                        <a:latin typeface="Tw Cen MT"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Yes</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Proficient</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r>
              <a:tr h="633413">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Maria</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No</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Advanced</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r>
              <a:tr h="665163">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Jasmine</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endParaRPr kumimoji="0" lang="en-US" sz="1300" b="0" i="0" u="none" strike="noStrike" cap="none" normalizeH="0" baseline="0" dirty="0" smtClean="0">
                        <a:ln>
                          <a:noFill/>
                        </a:ln>
                        <a:solidFill>
                          <a:srgbClr val="2E2224"/>
                        </a:solidFill>
                        <a:effectLst/>
                        <a:latin typeface="Tw Cen MT"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No</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Proficient</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85000"/>
                      </a:schemeClr>
                    </a:solidFill>
                  </a:tcPr>
                </a:tc>
              </a:tr>
              <a:tr h="668338">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Ben</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X</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endParaRPr kumimoji="0" lang="en-US" sz="1300" b="0" i="0" u="none" strike="noStrike" cap="none" normalizeH="0" baseline="0" smtClean="0">
                        <a:ln>
                          <a:noFill/>
                        </a:ln>
                        <a:solidFill>
                          <a:srgbClr val="2E2224"/>
                        </a:solidFill>
                        <a:effectLst/>
                        <a:latin typeface="Tw Cen MT"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endParaRPr kumimoji="0" lang="en-US" sz="1300" b="0" i="0" u="none" strike="noStrike" cap="none" normalizeH="0" baseline="0" smtClean="0">
                        <a:ln>
                          <a:noFill/>
                        </a:ln>
                        <a:solidFill>
                          <a:srgbClr val="2E2224"/>
                        </a:solidFill>
                        <a:effectLst/>
                        <a:latin typeface="Tw Cen MT"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Yes</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Below Basic</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tr>
              <a:tr h="623888">
                <a:tc>
                  <a:txBody>
                    <a:bodyPr/>
                    <a:lstStyle/>
                    <a:p>
                      <a:pPr marL="0" marR="0" lvl="0" indent="0" algn="l"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Victor</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2D3D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endParaRPr kumimoji="0" lang="en-US" sz="1300" b="0" i="0" u="none" strike="noStrike" cap="none" normalizeH="0" baseline="0" smtClean="0">
                        <a:ln>
                          <a:noFill/>
                        </a:ln>
                        <a:solidFill>
                          <a:srgbClr val="2E2224"/>
                        </a:solidFill>
                        <a:effectLst/>
                        <a:latin typeface="Tw Cen MT"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2D3D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endParaRPr kumimoji="0" lang="en-US" sz="1300" b="0" i="0" u="none" strike="noStrike" cap="none" normalizeH="0" baseline="0" smtClean="0">
                        <a:ln>
                          <a:noFill/>
                        </a:ln>
                        <a:solidFill>
                          <a:srgbClr val="2E2224"/>
                        </a:solidFill>
                        <a:effectLst/>
                        <a:latin typeface="Tw Cen MT"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2D3D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endParaRPr kumimoji="0" lang="en-US" sz="1300" b="0" i="0" u="none" strike="noStrike" cap="none" normalizeH="0" baseline="0" smtClean="0">
                        <a:ln>
                          <a:noFill/>
                        </a:ln>
                        <a:solidFill>
                          <a:srgbClr val="2E2224"/>
                        </a:solidFill>
                        <a:effectLst/>
                        <a:latin typeface="Tw Cen MT"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2D3D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smtClean="0">
                          <a:ln>
                            <a:noFill/>
                          </a:ln>
                          <a:solidFill>
                            <a:srgbClr val="2E2224"/>
                          </a:solidFill>
                          <a:effectLst/>
                          <a:latin typeface="Tw Cen MT" pitchFamily="34" charset="0"/>
                        </a:rPr>
                        <a:t>Yes</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2D3D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60000"/>
                        <a:buFontTx/>
                        <a:buNone/>
                        <a:tabLst/>
                      </a:pPr>
                      <a:r>
                        <a:rPr kumimoji="0" lang="en-US" sz="1300" b="0" i="0" u="none" strike="noStrike" cap="none" normalizeH="0" baseline="0" dirty="0" smtClean="0">
                          <a:ln>
                            <a:noFill/>
                          </a:ln>
                          <a:solidFill>
                            <a:srgbClr val="2E2224"/>
                          </a:solidFill>
                          <a:effectLst/>
                          <a:latin typeface="Tw Cen MT" pitchFamily="34" charset="0"/>
                        </a:rPr>
                        <a:t>Far Below Basic</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2D3D2"/>
                    </a:solidFill>
                  </a:tcPr>
                </a:tc>
              </a:tr>
            </a:tbl>
          </a:graphicData>
        </a:graphic>
      </p:graphicFrame>
      <p:sp>
        <p:nvSpPr>
          <p:cNvPr id="39989" name="TextBox 5"/>
          <p:cNvSpPr txBox="1">
            <a:spLocks noChangeArrowheads="1"/>
          </p:cNvSpPr>
          <p:nvPr/>
        </p:nvSpPr>
        <p:spPr bwMode="auto">
          <a:xfrm>
            <a:off x="6248400" y="1752600"/>
            <a:ext cx="2743200" cy="4801314"/>
          </a:xfrm>
          <a:prstGeom prst="rect">
            <a:avLst/>
          </a:prstGeom>
          <a:noFill/>
          <a:ln w="9525">
            <a:noFill/>
            <a:miter lim="800000"/>
            <a:headEnd/>
            <a:tailEnd/>
          </a:ln>
        </p:spPr>
        <p:txBody>
          <a:bodyPr>
            <a:spAutoFit/>
          </a:bodyPr>
          <a:lstStyle/>
          <a:p>
            <a:pPr marL="225425" indent="-225425">
              <a:buFont typeface="Arial" pitchFamily="34" charset="0"/>
              <a:buChar char="•"/>
            </a:pPr>
            <a:r>
              <a:rPr lang="en-US" dirty="0">
                <a:latin typeface="Calibri" pitchFamily="34" charset="0"/>
              </a:rPr>
              <a:t>80% of students participated in the after school program</a:t>
            </a:r>
          </a:p>
          <a:p>
            <a:pPr marL="225425" indent="-225425"/>
            <a:endParaRPr lang="en-US" dirty="0">
              <a:latin typeface="Calibri" pitchFamily="34" charset="0"/>
            </a:endParaRPr>
          </a:p>
          <a:p>
            <a:pPr marL="225425" indent="-225425">
              <a:buFont typeface="Arial" pitchFamily="34" charset="0"/>
              <a:buChar char="•"/>
            </a:pPr>
            <a:r>
              <a:rPr lang="en-US" dirty="0">
                <a:latin typeface="Calibri" pitchFamily="34" charset="0"/>
              </a:rPr>
              <a:t>50% of students in the after school program also had parents in classes</a:t>
            </a:r>
          </a:p>
          <a:p>
            <a:pPr marL="225425" indent="-225425">
              <a:buFont typeface="Arial" pitchFamily="34" charset="0"/>
              <a:buChar char="•"/>
            </a:pPr>
            <a:endParaRPr lang="en-US" dirty="0">
              <a:latin typeface="Calibri" pitchFamily="34" charset="0"/>
            </a:endParaRPr>
          </a:p>
          <a:p>
            <a:pPr marL="225425" indent="-225425">
              <a:buFont typeface="Arial" pitchFamily="34" charset="0"/>
              <a:buChar char="•"/>
            </a:pPr>
            <a:r>
              <a:rPr lang="en-US" dirty="0">
                <a:latin typeface="Calibri" pitchFamily="34" charset="0"/>
              </a:rPr>
              <a:t>English learners were least likely to </a:t>
            </a:r>
            <a:r>
              <a:rPr lang="en-US" dirty="0" smtClean="0">
                <a:latin typeface="Calibri" pitchFamily="34" charset="0"/>
              </a:rPr>
              <a:t>be in leadership programs</a:t>
            </a:r>
            <a:endParaRPr lang="en-US" dirty="0">
              <a:latin typeface="Calibri" pitchFamily="34" charset="0"/>
            </a:endParaRPr>
          </a:p>
          <a:p>
            <a:pPr marL="225425" indent="-225425">
              <a:buFont typeface="Arial" pitchFamily="34" charset="0"/>
              <a:buChar char="•"/>
            </a:pPr>
            <a:endParaRPr lang="en-US" dirty="0">
              <a:latin typeface="Calibri" pitchFamily="34" charset="0"/>
            </a:endParaRPr>
          </a:p>
          <a:p>
            <a:pPr marL="225425" indent="-225425">
              <a:buFont typeface="Arial" pitchFamily="34" charset="0"/>
              <a:buChar char="•"/>
            </a:pPr>
            <a:r>
              <a:rPr lang="en-US" dirty="0">
                <a:latin typeface="Calibri" pitchFamily="34" charset="0"/>
              </a:rPr>
              <a:t>Students in more than one program were more likely to score proficient or above</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a:xfrm>
            <a:off x="1447800" y="762000"/>
            <a:ext cx="7696200" cy="533400"/>
          </a:xfrm>
        </p:spPr>
        <p:txBody>
          <a:bodyPr/>
          <a:lstStyle/>
          <a:p>
            <a:pPr eaLnBrk="1" hangingPunct="1"/>
            <a:r>
              <a:rPr lang="en-US" sz="4300" smtClean="0">
                <a:solidFill>
                  <a:schemeClr val="tx1"/>
                </a:solidFill>
              </a:rPr>
              <a:t>Components of a data system</a:t>
            </a:r>
          </a:p>
        </p:txBody>
      </p:sp>
      <p:sp>
        <p:nvSpPr>
          <p:cNvPr id="41986" name="Content Placeholder 2"/>
          <p:cNvSpPr>
            <a:spLocks noGrp="1"/>
          </p:cNvSpPr>
          <p:nvPr>
            <p:ph idx="4294967295"/>
          </p:nvPr>
        </p:nvSpPr>
        <p:spPr/>
        <p:txBody>
          <a:bodyPr/>
          <a:lstStyle/>
          <a:p>
            <a:pPr marL="741363" indent="-741363" defTabSz="457200" eaLnBrk="1" hangingPunct="1">
              <a:lnSpc>
                <a:spcPct val="80000"/>
              </a:lnSpc>
              <a:spcBef>
                <a:spcPct val="0"/>
              </a:spcBef>
              <a:buFont typeface="Calibri" pitchFamily="34" charset="0"/>
              <a:buAutoNum type="arabicPeriod"/>
            </a:pPr>
            <a:endParaRPr lang="en-US" sz="2800" smtClean="0"/>
          </a:p>
          <a:p>
            <a:pPr marL="741363" indent="-741363" defTabSz="457200" eaLnBrk="1" hangingPunct="1">
              <a:lnSpc>
                <a:spcPct val="80000"/>
              </a:lnSpc>
              <a:spcBef>
                <a:spcPct val="0"/>
              </a:spcBef>
            </a:pPr>
            <a:r>
              <a:rPr lang="en-US" sz="2800" smtClean="0"/>
              <a:t>Guiding principles</a:t>
            </a:r>
          </a:p>
          <a:p>
            <a:pPr marL="1708150" lvl="1" indent="-284163" defTabSz="457200" eaLnBrk="1" hangingPunct="1">
              <a:lnSpc>
                <a:spcPct val="80000"/>
              </a:lnSpc>
              <a:spcBef>
                <a:spcPct val="0"/>
              </a:spcBef>
              <a:buFont typeface="Wingdings" pitchFamily="2" charset="2"/>
              <a:buChar char="§"/>
            </a:pPr>
            <a:r>
              <a:rPr lang="en-US" sz="2800" i="1" smtClean="0"/>
              <a:t>Framing questions, data use agreements, stakeholder buy-in</a:t>
            </a:r>
          </a:p>
          <a:p>
            <a:pPr marL="741363" indent="-741363" defTabSz="457200" eaLnBrk="1" hangingPunct="1">
              <a:lnSpc>
                <a:spcPct val="80000"/>
              </a:lnSpc>
              <a:spcBef>
                <a:spcPct val="0"/>
              </a:spcBef>
            </a:pPr>
            <a:endParaRPr lang="en-US" sz="2800" smtClean="0"/>
          </a:p>
          <a:p>
            <a:pPr marL="741363" indent="-741363" defTabSz="457200" eaLnBrk="1" hangingPunct="1">
              <a:lnSpc>
                <a:spcPct val="80000"/>
              </a:lnSpc>
              <a:spcBef>
                <a:spcPct val="0"/>
              </a:spcBef>
            </a:pPr>
            <a:r>
              <a:rPr lang="en-US" sz="2800" smtClean="0"/>
              <a:t>Technology</a:t>
            </a:r>
          </a:p>
          <a:p>
            <a:pPr marL="1708150" lvl="1" indent="-284163" defTabSz="457200" eaLnBrk="1" hangingPunct="1">
              <a:lnSpc>
                <a:spcPct val="80000"/>
              </a:lnSpc>
              <a:spcBef>
                <a:spcPct val="0"/>
              </a:spcBef>
              <a:buFont typeface="Wingdings" pitchFamily="2" charset="2"/>
              <a:buChar char="§"/>
            </a:pPr>
            <a:r>
              <a:rPr lang="en-US" sz="2800" i="1" smtClean="0"/>
              <a:t>MIS, data aggregation</a:t>
            </a:r>
          </a:p>
          <a:p>
            <a:pPr marL="741363" indent="-741363" defTabSz="457200" eaLnBrk="1" hangingPunct="1">
              <a:lnSpc>
                <a:spcPct val="80000"/>
              </a:lnSpc>
              <a:spcBef>
                <a:spcPct val="0"/>
              </a:spcBef>
            </a:pPr>
            <a:endParaRPr lang="en-US" sz="2800" smtClean="0"/>
          </a:p>
          <a:p>
            <a:pPr marL="741363" indent="-741363" defTabSz="457200" eaLnBrk="1" hangingPunct="1">
              <a:lnSpc>
                <a:spcPct val="80000"/>
              </a:lnSpc>
              <a:spcBef>
                <a:spcPct val="0"/>
              </a:spcBef>
            </a:pPr>
            <a:r>
              <a:rPr lang="en-US" sz="2800" smtClean="0"/>
              <a:t>Data analysis and use</a:t>
            </a:r>
          </a:p>
          <a:p>
            <a:pPr marL="1708150" lvl="1" indent="-284163" defTabSz="457200" eaLnBrk="1" hangingPunct="1">
              <a:lnSpc>
                <a:spcPct val="80000"/>
              </a:lnSpc>
              <a:spcBef>
                <a:spcPct val="0"/>
              </a:spcBef>
              <a:buFont typeface="Wingdings" pitchFamily="2" charset="2"/>
              <a:buChar char="§"/>
            </a:pPr>
            <a:r>
              <a:rPr lang="en-US" sz="2800" i="1" smtClean="0"/>
              <a:t>Data collection, data analysis, data dialogue, strategic communications, action </a:t>
            </a:r>
          </a:p>
          <a:p>
            <a:pPr marL="741363" indent="-741363" defTabSz="457200" eaLnBrk="1" hangingPunct="1">
              <a:lnSpc>
                <a:spcPct val="80000"/>
              </a:lnSpc>
              <a:spcBef>
                <a:spcPct val="0"/>
              </a:spcBef>
              <a:spcAft>
                <a:spcPts val="1800"/>
              </a:spcAft>
              <a:buClr>
                <a:schemeClr val="tx1"/>
              </a:buClr>
              <a:buFont typeface="Wingdings" pitchFamily="2" charset="2"/>
              <a:buNone/>
            </a:pPr>
            <a:endParaRPr lang="en-US" sz="2200"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a:xfrm>
            <a:off x="1371600" y="533400"/>
            <a:ext cx="8153400" cy="990600"/>
          </a:xfrm>
        </p:spPr>
        <p:txBody>
          <a:bodyPr/>
          <a:lstStyle/>
          <a:p>
            <a:pPr eaLnBrk="1" hangingPunct="1"/>
            <a:r>
              <a:rPr lang="en-US" smtClean="0">
                <a:solidFill>
                  <a:schemeClr val="tx1"/>
                </a:solidFill>
              </a:rPr>
              <a:t>The Youth Data Archive</a:t>
            </a:r>
          </a:p>
        </p:txBody>
      </p:sp>
      <p:sp>
        <p:nvSpPr>
          <p:cNvPr id="44034" name="Rectangle 3"/>
          <p:cNvSpPr>
            <a:spLocks noGrp="1"/>
          </p:cNvSpPr>
          <p:nvPr>
            <p:ph type="body" idx="4294967295"/>
          </p:nvPr>
        </p:nvSpPr>
        <p:spPr>
          <a:xfrm>
            <a:off x="609600" y="1752600"/>
            <a:ext cx="8153400" cy="4525963"/>
          </a:xfrm>
        </p:spPr>
        <p:txBody>
          <a:bodyPr/>
          <a:lstStyle/>
          <a:p>
            <a:pPr eaLnBrk="1" hangingPunct="1">
              <a:spcBef>
                <a:spcPct val="0"/>
              </a:spcBef>
              <a:spcAft>
                <a:spcPts val="1800"/>
              </a:spcAft>
              <a:buSzPct val="100000"/>
              <a:buFont typeface="Arial" pitchFamily="34" charset="0"/>
              <a:buChar char="•"/>
            </a:pPr>
            <a:r>
              <a:rPr lang="en-US" sz="2800" dirty="0" smtClean="0"/>
              <a:t>Looks at youth data across agencies and settings</a:t>
            </a:r>
          </a:p>
          <a:p>
            <a:pPr eaLnBrk="1" hangingPunct="1">
              <a:spcBef>
                <a:spcPct val="0"/>
              </a:spcBef>
              <a:spcAft>
                <a:spcPts val="1800"/>
              </a:spcAft>
              <a:buSzPct val="100000"/>
              <a:buFont typeface="Arial" pitchFamily="34" charset="0"/>
              <a:buChar char="•"/>
            </a:pPr>
            <a:r>
              <a:rPr lang="en-US" sz="2800" dirty="0" smtClean="0"/>
              <a:t>Links individual-level data from partners to answer shared questions about youth served in common</a:t>
            </a:r>
          </a:p>
          <a:p>
            <a:pPr eaLnBrk="1" hangingPunct="1">
              <a:spcBef>
                <a:spcPct val="0"/>
              </a:spcBef>
              <a:spcAft>
                <a:spcPts val="1800"/>
              </a:spcAft>
              <a:buSzPct val="100000"/>
              <a:buFont typeface="Arial" pitchFamily="34" charset="0"/>
              <a:buChar char="•"/>
            </a:pPr>
            <a:r>
              <a:rPr lang="en-US" sz="2800" dirty="0" smtClean="0"/>
              <a:t>Is driven by the questions of community members to inform policy and programmatic changes</a:t>
            </a:r>
          </a:p>
          <a:p>
            <a:pPr eaLnBrk="1" hangingPunct="1">
              <a:buFont typeface="Wingdings" pitchFamily="2" charset="2"/>
              <a:buNone/>
            </a:pP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Placeholder 1"/>
          <p:cNvSpPr>
            <a:spLocks noGrp="1"/>
          </p:cNvSpPr>
          <p:nvPr>
            <p:ph type="body" idx="4294967295"/>
          </p:nvPr>
        </p:nvSpPr>
        <p:spPr>
          <a:xfrm>
            <a:off x="609600" y="1676400"/>
            <a:ext cx="7885113" cy="5029200"/>
          </a:xfrm>
        </p:spPr>
        <p:txBody>
          <a:bodyPr/>
          <a:lstStyle/>
          <a:p>
            <a:pPr marL="346075" indent="-346075" eaLnBrk="1" hangingPunct="1">
              <a:spcAft>
                <a:spcPts val="1800"/>
              </a:spcAft>
              <a:buSzPct val="100000"/>
              <a:buFont typeface="Wingdings" pitchFamily="2" charset="2"/>
              <a:buChar char="§"/>
            </a:pPr>
            <a:r>
              <a:rPr lang="en-US" sz="2800" smtClean="0"/>
              <a:t>JGC is neutral third party </a:t>
            </a:r>
          </a:p>
          <a:p>
            <a:pPr marL="346075" indent="-346075" eaLnBrk="1" hangingPunct="1">
              <a:spcAft>
                <a:spcPts val="1800"/>
              </a:spcAft>
              <a:buSzPct val="100000"/>
              <a:buFont typeface="Wingdings" pitchFamily="2" charset="2"/>
              <a:buChar char="§"/>
            </a:pPr>
            <a:r>
              <a:rPr lang="en-US" sz="2800" smtClean="0"/>
              <a:t>Community partners own their data</a:t>
            </a:r>
          </a:p>
          <a:p>
            <a:pPr marL="346075" indent="-346075" eaLnBrk="1" hangingPunct="1">
              <a:spcAft>
                <a:spcPts val="1800"/>
              </a:spcAft>
              <a:buSzPct val="100000"/>
              <a:buFont typeface="Wingdings" pitchFamily="2" charset="2"/>
              <a:buChar char="§"/>
            </a:pPr>
            <a:r>
              <a:rPr lang="en-US" sz="2800" smtClean="0"/>
              <a:t>User-focused approach to developing questions, interpreting &amp; presenting findings</a:t>
            </a:r>
          </a:p>
          <a:p>
            <a:pPr marL="346075" indent="-346075" eaLnBrk="1" hangingPunct="1">
              <a:spcAft>
                <a:spcPts val="1800"/>
              </a:spcAft>
              <a:buSzPct val="100000"/>
              <a:buFont typeface="Wingdings" pitchFamily="2" charset="2"/>
              <a:buChar char="§"/>
            </a:pPr>
            <a:r>
              <a:rPr lang="en-US" sz="2800" smtClean="0"/>
              <a:t>Long-term commitment to community partners—a design/build/revise approach</a:t>
            </a:r>
          </a:p>
          <a:p>
            <a:pPr marL="346075" indent="-346075" eaLnBrk="1" hangingPunct="1">
              <a:spcAft>
                <a:spcPts val="1800"/>
              </a:spcAft>
              <a:buSzPct val="100000"/>
              <a:buFont typeface="Wingdings" pitchFamily="2" charset="2"/>
              <a:buChar char="§"/>
            </a:pPr>
            <a:r>
              <a:rPr lang="en-US" sz="2800" smtClean="0"/>
              <a:t>Focus on actionable knowledge, proactive responses and community capacity building</a:t>
            </a:r>
          </a:p>
          <a:p>
            <a:pPr marL="346075" indent="-346075" eaLnBrk="1" hangingPunct="1">
              <a:buSzPct val="80000"/>
              <a:buFont typeface="Wingdings" pitchFamily="2" charset="2"/>
              <a:buChar char="§"/>
            </a:pPr>
            <a:endParaRPr lang="en-US" sz="2800" smtClean="0">
              <a:solidFill>
                <a:schemeClr val="tx2"/>
              </a:solidFill>
            </a:endParaRPr>
          </a:p>
        </p:txBody>
      </p:sp>
      <p:sp>
        <p:nvSpPr>
          <p:cNvPr id="45058" name="Title 2"/>
          <p:cNvSpPr>
            <a:spLocks noGrp="1"/>
          </p:cNvSpPr>
          <p:nvPr>
            <p:ph type="title" idx="4294967295"/>
          </p:nvPr>
        </p:nvSpPr>
        <p:spPr>
          <a:xfrm>
            <a:off x="1371600" y="533400"/>
            <a:ext cx="7620000" cy="990600"/>
          </a:xfrm>
        </p:spPr>
        <p:txBody>
          <a:bodyPr/>
          <a:lstStyle/>
          <a:p>
            <a:pPr eaLnBrk="1" hangingPunct="1"/>
            <a:r>
              <a:rPr lang="en-US" sz="4000" dirty="0" smtClean="0">
                <a:solidFill>
                  <a:schemeClr val="tx1"/>
                </a:solidFill>
              </a:rPr>
              <a:t>YDA’s guiding principles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775F55"/>
      </a:dk2>
      <a:lt2>
        <a:srgbClr val="EBDDC3"/>
      </a:lt2>
      <a:accent1>
        <a:srgbClr val="94B6D2"/>
      </a:accent1>
      <a:accent2>
        <a:srgbClr val="CC2E50"/>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20531</TotalTime>
  <Words>1938</Words>
  <Application>Microsoft Office PowerPoint</Application>
  <PresentationFormat>On-screen Show (4:3)</PresentationFormat>
  <Paragraphs>238</Paragraphs>
  <Slides>17</Slides>
  <Notes>15</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Median</vt:lpstr>
      <vt:lpstr>Custom Design</vt:lpstr>
      <vt:lpstr>BEST PRACTICES FOR A COLLABORATIVE APPROACH TO DATA</vt:lpstr>
      <vt:lpstr>The role of data</vt:lpstr>
      <vt:lpstr>The youth sector</vt:lpstr>
      <vt:lpstr>Integrated data systems</vt:lpstr>
      <vt:lpstr>What Integrated Data Can Add</vt:lpstr>
      <vt:lpstr>What Integrated Data Can Add</vt:lpstr>
      <vt:lpstr>Components of a data system</vt:lpstr>
      <vt:lpstr>The Youth Data Archive</vt:lpstr>
      <vt:lpstr>YDA’s guiding principles</vt:lpstr>
      <vt:lpstr>YDA data</vt:lpstr>
      <vt:lpstr>The YDA process</vt:lpstr>
      <vt:lpstr>Case study: Community schools</vt:lpstr>
      <vt:lpstr>Data and analysis</vt:lpstr>
      <vt:lpstr>Communicating the data</vt:lpstr>
      <vt:lpstr>Analysis findings and action</vt:lpstr>
      <vt:lpstr>Challenges to shared data</vt:lpstr>
      <vt:lpstr>Discussion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Linkages Project</dc:title>
  <dc:creator>mallonee</dc:creator>
  <cp:lastModifiedBy>Jocelyn Wiedow</cp:lastModifiedBy>
  <cp:revision>963</cp:revision>
  <cp:lastPrinted>2013-01-31T23:01:12Z</cp:lastPrinted>
  <dcterms:created xsi:type="dcterms:W3CDTF">2009-10-03T21:58:24Z</dcterms:created>
  <dcterms:modified xsi:type="dcterms:W3CDTF">2013-03-20T19:49:26Z</dcterms:modified>
</cp:coreProperties>
</file>