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4" r:id="rId3"/>
    <p:sldId id="306" r:id="rId4"/>
    <p:sldId id="300" r:id="rId5"/>
    <p:sldId id="340" r:id="rId6"/>
    <p:sldId id="305" r:id="rId7"/>
    <p:sldId id="341" r:id="rId8"/>
    <p:sldId id="342" r:id="rId9"/>
    <p:sldId id="343" r:id="rId10"/>
    <p:sldId id="307" r:id="rId11"/>
    <p:sldId id="338" r:id="rId12"/>
    <p:sldId id="327" r:id="rId13"/>
    <p:sldId id="297" r:id="rId14"/>
    <p:sldId id="324" r:id="rId15"/>
    <p:sldId id="304" r:id="rId16"/>
    <p:sldId id="310" r:id="rId17"/>
    <p:sldId id="311" r:id="rId18"/>
    <p:sldId id="308" r:id="rId19"/>
    <p:sldId id="313" r:id="rId20"/>
    <p:sldId id="309" r:id="rId21"/>
    <p:sldId id="331" r:id="rId22"/>
    <p:sldId id="370" r:id="rId23"/>
    <p:sldId id="365" r:id="rId24"/>
    <p:sldId id="339" r:id="rId25"/>
    <p:sldId id="302" r:id="rId26"/>
    <p:sldId id="326" r:id="rId27"/>
    <p:sldId id="336" r:id="rId28"/>
    <p:sldId id="337" r:id="rId29"/>
    <p:sldId id="335" r:id="rId30"/>
    <p:sldId id="333" r:id="rId31"/>
    <p:sldId id="334" r:id="rId32"/>
    <p:sldId id="329" r:id="rId33"/>
    <p:sldId id="346" r:id="rId34"/>
    <p:sldId id="347" r:id="rId35"/>
    <p:sldId id="366" r:id="rId36"/>
    <p:sldId id="276" r:id="rId37"/>
    <p:sldId id="258" r:id="rId38"/>
    <p:sldId id="266" r:id="rId39"/>
    <p:sldId id="265" r:id="rId40"/>
    <p:sldId id="262" r:id="rId41"/>
    <p:sldId id="263" r:id="rId42"/>
    <p:sldId id="275" r:id="rId43"/>
    <p:sldId id="259" r:id="rId44"/>
    <p:sldId id="274" r:id="rId45"/>
    <p:sldId id="272" r:id="rId46"/>
    <p:sldId id="367" r:id="rId47"/>
    <p:sldId id="281" r:id="rId48"/>
    <p:sldId id="283" r:id="rId49"/>
    <p:sldId id="284" r:id="rId50"/>
    <p:sldId id="291" r:id="rId51"/>
    <p:sldId id="368" r:id="rId52"/>
    <p:sldId id="349" r:id="rId53"/>
    <p:sldId id="353" r:id="rId54"/>
    <p:sldId id="359" r:id="rId55"/>
    <p:sldId id="360" r:id="rId56"/>
    <p:sldId id="363" r:id="rId57"/>
    <p:sldId id="356" r:id="rId58"/>
    <p:sldId id="369" r:id="rId59"/>
    <p:sldId id="293" r:id="rId60"/>
    <p:sldId id="294" r:id="rId61"/>
    <p:sldId id="344" r:id="rId62"/>
    <p:sldId id="345" r:id="rId63"/>
    <p:sldId id="295" r:id="rId64"/>
    <p:sldId id="325" r:id="rId65"/>
    <p:sldId id="317" r:id="rId66"/>
    <p:sldId id="321" r:id="rId67"/>
    <p:sldId id="322" r:id="rId68"/>
    <p:sldId id="319" r:id="rId69"/>
    <p:sldId id="316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0" autoAdjust="0"/>
    <p:restoredTop sz="94660" autoAdjust="0"/>
  </p:normalViewPr>
  <p:slideViewPr>
    <p:cSldViewPr>
      <p:cViewPr>
        <p:scale>
          <a:sx n="114" d="100"/>
          <a:sy n="114" d="100"/>
        </p:scale>
        <p:origin x="-12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489EA-7C9D-4713-BB4C-AFC91E265A8B}" type="datetimeFigureOut">
              <a:rPr lang="en-US"/>
              <a:pPr>
                <a:defRPr/>
              </a:pPr>
              <a:t>3/20/2013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3F702-8D29-4583-AA53-825A86D454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90005"/>
      </p:ext>
    </p:extLst>
  </p:cSld>
  <p:clrMapOvr>
    <a:masterClrMapping/>
  </p:clrMapOvr>
  <p:transition advClick="0" advTm="25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5E9F7-CD6A-4DAD-B9F7-23813F5BFED7}" type="datetimeFigureOut">
              <a:rPr lang="en-US"/>
              <a:pPr>
                <a:defRPr/>
              </a:pPr>
              <a:t>3/20/2013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775F8-DD5E-4141-9D9E-60E83EAE0D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83303"/>
      </p:ext>
    </p:extLst>
  </p:cSld>
  <p:clrMapOvr>
    <a:masterClrMapping/>
  </p:clrMapOvr>
  <p:transition advClick="0" advTm="25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130DB-9D78-4912-A592-BA5313F0FF1F}" type="datetimeFigureOut">
              <a:rPr lang="en-US"/>
              <a:pPr>
                <a:defRPr/>
              </a:pPr>
              <a:t>3/20/2013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E8AF9-D27F-46EE-BA78-FA3F5AA9EB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995760"/>
      </p:ext>
    </p:extLst>
  </p:cSld>
  <p:clrMapOvr>
    <a:masterClrMapping/>
  </p:clrMapOvr>
  <p:transition advClick="0" advTm="25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EE684-E35D-4FEB-A636-0C81B9BE46A2}" type="datetimeFigureOut">
              <a:rPr lang="en-US"/>
              <a:pPr>
                <a:defRPr/>
              </a:pPr>
              <a:t>3/20/2013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15582-B002-4E12-8B51-8FE65C9D65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53612"/>
      </p:ext>
    </p:extLst>
  </p:cSld>
  <p:clrMapOvr>
    <a:masterClrMapping/>
  </p:clrMapOvr>
  <p:transition advClick="0" advTm="25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A6C73-E0BC-451E-A1C2-7404155515EE}" type="datetimeFigureOut">
              <a:rPr lang="en-US"/>
              <a:pPr>
                <a:defRPr/>
              </a:pPr>
              <a:t>3/20/2013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53927-3AC2-4658-B2B4-50157A9C2B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631365"/>
      </p:ext>
    </p:extLst>
  </p:cSld>
  <p:clrMapOvr>
    <a:masterClrMapping/>
  </p:clrMapOvr>
  <p:transition advClick="0" advTm="25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76034-FA1B-4A80-9049-56C91835B598}" type="datetimeFigureOut">
              <a:rPr lang="en-US"/>
              <a:pPr>
                <a:defRPr/>
              </a:pPr>
              <a:t>3/20/2013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9F99D-98A3-4451-B163-AB0903D833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902486"/>
      </p:ext>
    </p:extLst>
  </p:cSld>
  <p:clrMapOvr>
    <a:masterClrMapping/>
  </p:clrMapOvr>
  <p:transition advClick="0" advTm="25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F9B12-ACED-4FE1-B915-F55A14D668EC}" type="datetimeFigureOut">
              <a:rPr lang="en-US"/>
              <a:pPr>
                <a:defRPr/>
              </a:pPr>
              <a:t>3/20/2013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A5516-3029-466D-A4D2-6735A05058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8560"/>
      </p:ext>
    </p:extLst>
  </p:cSld>
  <p:clrMapOvr>
    <a:masterClrMapping/>
  </p:clrMapOvr>
  <p:transition advClick="0" advTm="25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293BA-A731-4825-A2D2-45AA42C1B0D4}" type="datetimeFigureOut">
              <a:rPr lang="en-US"/>
              <a:pPr>
                <a:defRPr/>
              </a:pPr>
              <a:t>3/20/2013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81E75-97F5-4C60-967D-E15BF09A09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39630"/>
      </p:ext>
    </p:extLst>
  </p:cSld>
  <p:clrMapOvr>
    <a:masterClrMapping/>
  </p:clrMapOvr>
  <p:transition advClick="0" advTm="25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0CA12-1928-4179-9E36-3BB542B9D7EF}" type="datetimeFigureOut">
              <a:rPr lang="en-US"/>
              <a:pPr>
                <a:defRPr/>
              </a:pPr>
              <a:t>3/20/2013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6867E-7F7E-43C0-8D53-0053369F43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304034"/>
      </p:ext>
    </p:extLst>
  </p:cSld>
  <p:clrMapOvr>
    <a:masterClrMapping/>
  </p:clrMapOvr>
  <p:transition advClick="0" advTm="25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DF6F4-3228-4DFC-91A7-639150C457D8}" type="datetimeFigureOut">
              <a:rPr lang="en-US"/>
              <a:pPr>
                <a:defRPr/>
              </a:pPr>
              <a:t>3/20/2013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6FBE4-2F43-4307-80F5-DDF8A083D9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999229"/>
      </p:ext>
    </p:extLst>
  </p:cSld>
  <p:clrMapOvr>
    <a:masterClrMapping/>
  </p:clrMapOvr>
  <p:transition advClick="0" advTm="25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30FC1-9A11-48B1-B44F-103CD717CDF2}" type="datetimeFigureOut">
              <a:rPr lang="en-US"/>
              <a:pPr>
                <a:defRPr/>
              </a:pPr>
              <a:t>3/20/2013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DC2B-1A7C-4D13-B322-D5113A0E34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25755"/>
      </p:ext>
    </p:extLst>
  </p:cSld>
  <p:clrMapOvr>
    <a:masterClrMapping/>
  </p:clrMapOvr>
  <p:transition advClick="0" advTm="25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7D8815-DF39-4CCF-99A5-0DE1615F4A72}" type="datetimeFigureOut">
              <a:rPr lang="en-US"/>
              <a:pPr>
                <a:defRPr/>
              </a:pPr>
              <a:t>3/20/2013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ED2728-C0C5-4360-A470-94A5BC57C9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 advClick="0" advTm="25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2" Type="http://schemas.microsoft.com/office/2007/relationships/media" Target="../media/media1.wma"/><Relationship Id="rId1" Type="http://schemas.openxmlformats.org/officeDocument/2006/relationships/audio" Target="../media/audio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543175"/>
            <a:ext cx="7543800" cy="9366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Copperplate Gothic Light" pitchFamily="34" charset="0"/>
              </a:rPr>
              <a:t>School Success Afterschool Program</a:t>
            </a:r>
            <a:endParaRPr lang="en-US" dirty="0">
              <a:latin typeface="Copperplate Gothic Light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4343400"/>
            <a:ext cx="2552700" cy="6651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Copperplate Gothic Light" pitchFamily="34" charset="0"/>
              </a:rPr>
              <a:t>Mission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27550" y="4343400"/>
            <a:ext cx="285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dirty="0">
                <a:latin typeface="Copperplate Gothic Light" pitchFamily="34" charset="0"/>
              </a:rPr>
              <a:t>Moment</a:t>
            </a:r>
          </a:p>
        </p:txBody>
      </p:sp>
      <p:pic>
        <p:nvPicPr>
          <p:cNvPr id="1027" name="Picture 3" descr="\\yfile01-vm\Graphics\YLogo®\FullColor_jpg\Ylogo_white_rg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4475"/>
            <a:ext cx="28829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S_1778.wav">
            <a:hlinkClick r:id="" action="ppaction://media"/>
          </p:cNvPr>
          <p:cNvPicPr>
            <a:picLocks noRot="1" noChangeAspect="1"/>
          </p:cNvPicPr>
          <p:nvPr>
            <a:wavAudioFile r:embed="rId1" name="NAS_-_I_know_i_can_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338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3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2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" fill="hold">
                                          <p:stCondLst>
                                            <p:cond delay="150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250"/>
                            </p:stCondLst>
                            <p:childTnLst>
                              <p:par>
                                <p:cTn id="66" presetID="6" presetClass="emph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3" grpId="0" build="p"/>
      <p:bldP spid="3" grpId="1" build="p"/>
      <p:bldP spid="5" grpId="0"/>
      <p:bldP spid="5" grpId="2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6594" y="4257822"/>
            <a:ext cx="8044766" cy="145717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4000" b="1" spc="3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1219200"/>
            <a:ext cx="8229600" cy="1905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spc="300" dirty="0" smtClean="0">
                <a:latin typeface="Cambria Math" pitchFamily="18" charset="0"/>
                <a:ea typeface="Cambria Math" pitchFamily="18" charset="0"/>
              </a:rPr>
              <a:t>YMCA School Success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b="1" spc="300" dirty="0" smtClean="0">
                <a:latin typeface="Cambria Math" pitchFamily="18" charset="0"/>
                <a:ea typeface="Cambria Math" pitchFamily="18" charset="0"/>
              </a:rPr>
              <a:t>Partners with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b="1" spc="300" dirty="0" smtClean="0">
                <a:latin typeface="Cambria Math" pitchFamily="18" charset="0"/>
                <a:ea typeface="Cambria Math" pitchFamily="18" charset="0"/>
              </a:rPr>
              <a:t>St. Paul Public Schools and community partners to provide quality programing for young people</a:t>
            </a:r>
            <a:endParaRPr lang="en-US" sz="3600" b="1" spc="300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37846"/>
      </p:ext>
    </p:extLst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6523" y="609600"/>
            <a:ext cx="8229600" cy="308141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000" b="1" spc="300" dirty="0" smtClean="0">
                <a:latin typeface="Cambria Math" pitchFamily="18" charset="0"/>
                <a:ea typeface="Cambria Math" pitchFamily="18" charset="0"/>
              </a:rPr>
              <a:t>We believe that all youth have the potential to be…</a:t>
            </a:r>
            <a:endParaRPr lang="en-US" sz="4000" b="1" spc="3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96594" y="4257822"/>
            <a:ext cx="8044766" cy="145717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4000" b="1" spc="3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" y="2150305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spc="300" dirty="0" smtClean="0">
                <a:latin typeface="Cambria Math" pitchFamily="18" charset="0"/>
                <a:ea typeface="Cambria Math" pitchFamily="18" charset="0"/>
              </a:rPr>
              <a:t>LEADERS</a:t>
            </a:r>
            <a:endParaRPr lang="en-US" sz="5400" b="1" spc="3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0417" y="405868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spc="300" dirty="0" smtClean="0">
                <a:latin typeface="Cambria Math" pitchFamily="18" charset="0"/>
                <a:ea typeface="Cambria Math" pitchFamily="18" charset="0"/>
              </a:rPr>
              <a:t>SCHOLARS</a:t>
            </a:r>
            <a:endParaRPr lang="en-US" sz="5400" b="1" spc="3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312" y="479167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spc="300" dirty="0" smtClean="0">
                <a:latin typeface="Cambria Math" pitchFamily="18" charset="0"/>
                <a:ea typeface="Cambria Math" pitchFamily="18" charset="0"/>
              </a:rPr>
              <a:t>HAPPY</a:t>
            </a:r>
            <a:endParaRPr lang="en-US" sz="5400" b="1" spc="3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2485809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spc="300" dirty="0" smtClean="0">
                <a:latin typeface="Cambria Math" pitchFamily="18" charset="0"/>
                <a:ea typeface="Cambria Math" pitchFamily="18" charset="0"/>
              </a:rPr>
              <a:t>HEALTHY</a:t>
            </a:r>
            <a:endParaRPr lang="en-US" sz="5400" b="1" spc="3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112" y="3320633"/>
            <a:ext cx="5369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spc="300" dirty="0" smtClean="0">
                <a:latin typeface="Cambria Math" pitchFamily="18" charset="0"/>
                <a:ea typeface="Cambria Math" pitchFamily="18" charset="0"/>
              </a:rPr>
              <a:t>COURAGEOUS</a:t>
            </a:r>
            <a:endParaRPr lang="en-US" sz="5400" b="1" spc="3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1"/>
      <p:bldP spid="7" grpId="1"/>
      <p:bldP spid="8" grpId="1"/>
      <p:bldP spid="9" grpId="1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5"/>
          <a:stretch>
            <a:fillRect/>
          </a:stretch>
        </p:blipFill>
        <p:spPr bwMode="auto">
          <a:xfrm>
            <a:off x="-14288" y="-4763"/>
            <a:ext cx="409098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-4763"/>
            <a:ext cx="51435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443" y="762000"/>
            <a:ext cx="838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b="1" spc="300" dirty="0" smtClean="0">
                <a:latin typeface="Cambria Math" pitchFamily="18" charset="0"/>
                <a:ea typeface="Cambria Math" pitchFamily="18" charset="0"/>
              </a:rPr>
              <a:t>Nurturing the full potential of our next generation means providing opportunities </a:t>
            </a:r>
            <a:endParaRPr lang="en-US" sz="5400" b="1" spc="3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0"/>
          <a:stretch>
            <a:fillRect/>
          </a:stretch>
        </p:blipFill>
        <p:spPr bwMode="auto">
          <a:xfrm>
            <a:off x="4419600" y="-22225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0"/>
            <a:ext cx="512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61913"/>
            <a:ext cx="5075237" cy="679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9481" y="2647716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Youth Leadership Retreats</a:t>
            </a:r>
            <a:endParaRPr lang="en-US" sz="4800" dirty="0"/>
          </a:p>
        </p:txBody>
      </p:sp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381000"/>
            <a:ext cx="45529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0"/>
            <a:ext cx="5151437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0"/>
            <a:ext cx="5118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0"/>
            <a:ext cx="5118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22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0"/>
            <a:ext cx="5121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0"/>
            <a:ext cx="5118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7800"/>
            <a:ext cx="4724400" cy="629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71600"/>
            <a:ext cx="731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Cambria Math" pitchFamily="18" charset="0"/>
                <a:ea typeface="Cambria Math" pitchFamily="18" charset="0"/>
              </a:rPr>
              <a:t>Partnerships and initiatives to promote healthy living</a:t>
            </a:r>
            <a:endParaRPr lang="en-US" sz="5400" b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advClick="0" advTm="25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r="28661"/>
          <a:stretch/>
        </p:blipFill>
        <p:spPr>
          <a:xfrm>
            <a:off x="87790" y="140594"/>
            <a:ext cx="3341210" cy="647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r="26549"/>
          <a:stretch/>
        </p:blipFill>
        <p:spPr>
          <a:xfrm>
            <a:off x="5867400" y="91634"/>
            <a:ext cx="3034048" cy="643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6" r="20634"/>
          <a:stretch/>
        </p:blipFill>
        <p:spPr>
          <a:xfrm>
            <a:off x="2934237" y="198039"/>
            <a:ext cx="3200400" cy="6222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5"/>
          <a:stretch/>
        </p:blipFill>
        <p:spPr>
          <a:xfrm>
            <a:off x="838200" y="342362"/>
            <a:ext cx="7315200" cy="6287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r="6645"/>
          <a:stretch/>
        </p:blipFill>
        <p:spPr>
          <a:xfrm>
            <a:off x="1" y="-1073"/>
            <a:ext cx="4953000" cy="6859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r="10141"/>
          <a:stretch/>
        </p:blipFill>
        <p:spPr>
          <a:xfrm>
            <a:off x="4800600" y="0"/>
            <a:ext cx="4343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/>
          <a:stretch/>
        </p:blipFill>
        <p:spPr>
          <a:xfrm>
            <a:off x="457200" y="533400"/>
            <a:ext cx="8229600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71600"/>
            <a:ext cx="731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Showcase events where Young People are truly the STARS!</a:t>
            </a:r>
          </a:p>
          <a:p>
            <a:pPr algn="ctr"/>
            <a:endParaRPr lang="en-US" sz="5400" b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3" t="14646" r="37253" b="6147"/>
          <a:stretch/>
        </p:blipFill>
        <p:spPr>
          <a:xfrm>
            <a:off x="152400" y="228600"/>
            <a:ext cx="3952875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9" t="19343" r="32982" b="13359"/>
          <a:stretch/>
        </p:blipFill>
        <p:spPr>
          <a:xfrm>
            <a:off x="4572000" y="228600"/>
            <a:ext cx="4083575" cy="632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2" t="20845" r="29436"/>
          <a:stretch/>
        </p:blipFill>
        <p:spPr>
          <a:xfrm>
            <a:off x="0" y="1"/>
            <a:ext cx="3317004" cy="6820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10328" r="33240"/>
          <a:stretch/>
        </p:blipFill>
        <p:spPr>
          <a:xfrm>
            <a:off x="5679583" y="0"/>
            <a:ext cx="3429000" cy="682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7" t="14836" r="35070"/>
          <a:stretch/>
        </p:blipFill>
        <p:spPr>
          <a:xfrm>
            <a:off x="3048000" y="26832"/>
            <a:ext cx="3276600" cy="683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t="9202" r="3943"/>
          <a:stretch/>
        </p:blipFill>
        <p:spPr>
          <a:xfrm>
            <a:off x="152400" y="65172"/>
            <a:ext cx="8915400" cy="66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27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4"/>
          <a:stretch/>
        </p:blipFill>
        <p:spPr>
          <a:xfrm>
            <a:off x="76200" y="0"/>
            <a:ext cx="8991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85800"/>
            <a:ext cx="7696200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latin typeface="Cambria Math" pitchFamily="18" charset="0"/>
                <a:ea typeface="Cambria Math" pitchFamily="18" charset="0"/>
              </a:rPr>
              <a:t>At the center of our program</a:t>
            </a:r>
          </a:p>
          <a:p>
            <a:pPr algn="ctr"/>
            <a:endParaRPr lang="en-US" sz="900" dirty="0" smtClean="0">
              <a:latin typeface="Cambria Math" pitchFamily="18" charset="0"/>
              <a:ea typeface="Cambria Math" pitchFamily="18" charset="0"/>
            </a:endParaRPr>
          </a:p>
          <a:p>
            <a:pPr algn="ctr"/>
            <a:r>
              <a:rPr lang="en-US" sz="4800" dirty="0" smtClean="0">
                <a:latin typeface="Cambria Math" pitchFamily="18" charset="0"/>
                <a:ea typeface="Cambria Math" pitchFamily="18" charset="0"/>
              </a:rPr>
              <a:t>a </a:t>
            </a:r>
            <a:r>
              <a:rPr lang="en-US" sz="4800" dirty="0">
                <a:latin typeface="Cambria Math" pitchFamily="18" charset="0"/>
                <a:ea typeface="Cambria Math" pitchFamily="18" charset="0"/>
              </a:rPr>
              <a:t>collaborative resource network </a:t>
            </a:r>
            <a:r>
              <a:rPr lang="en-US" sz="4800" dirty="0" smtClean="0">
                <a:latin typeface="Cambria Math" pitchFamily="18" charset="0"/>
                <a:ea typeface="Cambria Math" pitchFamily="18" charset="0"/>
              </a:rPr>
              <a:t>of caring adults and positive role models</a:t>
            </a:r>
            <a:endParaRPr lang="en-US" sz="48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advClick="0" advTm="25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90</Words>
  <Application>Microsoft Office PowerPoint</Application>
  <PresentationFormat>On-screen Show (4:3)</PresentationFormat>
  <Paragraphs>19</Paragraphs>
  <Slides>69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School Success Afterschool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Darius Lyles</dc:creator>
  <cp:lastModifiedBy>Jocelyn Wiedow</cp:lastModifiedBy>
  <cp:revision>49</cp:revision>
  <dcterms:created xsi:type="dcterms:W3CDTF">2013-03-04T17:03:39Z</dcterms:created>
  <dcterms:modified xsi:type="dcterms:W3CDTF">2013-03-20T20:27:55Z</dcterms:modified>
</cp:coreProperties>
</file>